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41"/>
  </p:notesMasterIdLst>
  <p:sldIdLst>
    <p:sldId id="289" r:id="rId6"/>
    <p:sldId id="299" r:id="rId7"/>
    <p:sldId id="323" r:id="rId8"/>
    <p:sldId id="305" r:id="rId9"/>
    <p:sldId id="307" r:id="rId10"/>
    <p:sldId id="308" r:id="rId11"/>
    <p:sldId id="309" r:id="rId12"/>
    <p:sldId id="310" r:id="rId13"/>
    <p:sldId id="324" r:id="rId14"/>
    <p:sldId id="325" r:id="rId15"/>
    <p:sldId id="311" r:id="rId16"/>
    <p:sldId id="327" r:id="rId17"/>
    <p:sldId id="328" r:id="rId18"/>
    <p:sldId id="329" r:id="rId19"/>
    <p:sldId id="330" r:id="rId20"/>
    <p:sldId id="331" r:id="rId21"/>
    <p:sldId id="372" r:id="rId22"/>
    <p:sldId id="312" r:id="rId23"/>
    <p:sldId id="326" r:id="rId24"/>
    <p:sldId id="315" r:id="rId25"/>
    <p:sldId id="314" r:id="rId26"/>
    <p:sldId id="316" r:id="rId27"/>
    <p:sldId id="317" r:id="rId28"/>
    <p:sldId id="318" r:id="rId29"/>
    <p:sldId id="319" r:id="rId30"/>
    <p:sldId id="320" r:id="rId31"/>
    <p:sldId id="321" r:id="rId32"/>
    <p:sldId id="322" r:id="rId33"/>
    <p:sldId id="332" r:id="rId34"/>
    <p:sldId id="333" r:id="rId35"/>
    <p:sldId id="334" r:id="rId36"/>
    <p:sldId id="335" r:id="rId37"/>
    <p:sldId id="336" r:id="rId38"/>
    <p:sldId id="371"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011"/>
    <a:srgbClr val="7675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DF6447A-24EA-4742-A8FB-1DF080B5CEFA}">
  <a:tblStyle styleId="{DDF6447A-24EA-4742-A8FB-1DF080B5CEFA}" styleName="HSBC Table">
    <a:wholeTbl>
      <a:tcTxStyle>
        <a:fontRef idx="minor">
          <a:prstClr val="black"/>
        </a:fontRef>
        <a:schemeClr val="tx1"/>
      </a:tcTxStyle>
      <a:tcStyle>
        <a:tcBdr>
          <a:left>
            <a:ln>
              <a:noFill/>
            </a:ln>
          </a:left>
          <a:right>
            <a:ln>
              <a:noFill/>
            </a:ln>
          </a:right>
          <a:top>
            <a:ln>
              <a:noFill/>
            </a:ln>
          </a:top>
          <a:bottom>
            <a:ln w="3175" cmpd="sng">
              <a:solidFill>
                <a:schemeClr val="tx1"/>
              </a:solidFill>
            </a:ln>
          </a:bottom>
          <a:insideH>
            <a:ln w="3175" cmpd="sng">
              <a:solidFill>
                <a:schemeClr val="tx1"/>
              </a:solidFill>
            </a:ln>
          </a:insideH>
          <a:insideV>
            <a:ln>
              <a:noFill/>
            </a:ln>
          </a:insideV>
        </a:tcBdr>
        <a:fill>
          <a:noFill/>
        </a:fill>
      </a:tcStyle>
    </a:wholeTbl>
    <a:band2V>
      <a:tcStyle>
        <a:tcBdr/>
        <a:fill>
          <a:solidFill>
            <a:schemeClr val="dk1">
              <a:tint val="10000"/>
            </a:schemeClr>
          </a:solidFill>
        </a:fill>
      </a:tcStyle>
    </a:band2V>
    <a:firstCol>
      <a:tcTxStyle>
        <a:fontRef idx="minor">
          <a:prstClr val="black"/>
        </a:fontRef>
        <a:schemeClr val="tx2"/>
      </a:tcTxStyle>
      <a:tcStyle>
        <a:tcBdr/>
      </a:tcStyle>
    </a:firstCol>
    <a:firstRow>
      <a:tcTxStyle b="on">
        <a:fontRef idx="minor">
          <a:prstClr val="black"/>
        </a:fontRef>
      </a:tcTxStyle>
      <a:tcStyle>
        <a:tcBdr>
          <a:bottom>
            <a:ln w="12700" cmpd="sng">
              <a:solidFill>
                <a:srgbClr val="000000"/>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6" autoAdjust="0"/>
    <p:restoredTop sz="94660"/>
  </p:normalViewPr>
  <p:slideViewPr>
    <p:cSldViewPr snapToGrid="0" showGuides="1">
      <p:cViewPr varScale="1">
        <p:scale>
          <a:sx n="114" d="100"/>
          <a:sy n="114" d="100"/>
        </p:scale>
        <p:origin x="666" y="11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70090-ED98-4AE7-A62F-A1A902CCDADB}" type="datetimeFigureOut">
              <a:rPr lang="en-GB" smtClean="0"/>
              <a:t>04/03/2019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FBB49-A62D-4379-9D4E-906C96DEC850}" type="slidenum">
              <a:rPr lang="en-GB" smtClean="0"/>
              <a:t>‹#›</a:t>
            </a:fld>
            <a:endParaRPr lang="en-GB"/>
          </a:p>
        </p:txBody>
      </p:sp>
    </p:spTree>
    <p:extLst>
      <p:ext uri="{BB962C8B-B14F-4D97-AF65-F5344CB8AC3E}">
        <p14:creationId xmlns:p14="http://schemas.microsoft.com/office/powerpoint/2010/main" val="59588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3.xml"/><Relationship Id="rId21" Type="http://schemas.openxmlformats.org/officeDocument/2006/relationships/image" Target="../media/image13.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2.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6.emf"/><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10.xml"/><Relationship Id="rId19" Type="http://schemas.openxmlformats.org/officeDocument/2006/relationships/image" Target="../media/image11.em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image" Target="../media/image10.emf"/><Relationship Id="rId26" Type="http://schemas.openxmlformats.org/officeDocument/2006/relationships/image" Target="../media/image18.emf"/><Relationship Id="rId3" Type="http://schemas.openxmlformats.org/officeDocument/2006/relationships/tags" Target="../tags/tag16.xml"/><Relationship Id="rId21" Type="http://schemas.openxmlformats.org/officeDocument/2006/relationships/image" Target="../media/image13.emf"/><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9.emf"/><Relationship Id="rId25" Type="http://schemas.openxmlformats.org/officeDocument/2006/relationships/image" Target="../media/image17.emf"/><Relationship Id="rId2" Type="http://schemas.openxmlformats.org/officeDocument/2006/relationships/tags" Target="../tags/tag15.xml"/><Relationship Id="rId16" Type="http://schemas.openxmlformats.org/officeDocument/2006/relationships/image" Target="../media/image8.wmf"/><Relationship Id="rId20" Type="http://schemas.openxmlformats.org/officeDocument/2006/relationships/image" Target="../media/image12.emf"/><Relationship Id="rId29" Type="http://schemas.openxmlformats.org/officeDocument/2006/relationships/image" Target="../media/image21.em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16.emf"/><Relationship Id="rId5" Type="http://schemas.openxmlformats.org/officeDocument/2006/relationships/tags" Target="../tags/tag18.xml"/><Relationship Id="rId15" Type="http://schemas.openxmlformats.org/officeDocument/2006/relationships/image" Target="../media/image22.png"/><Relationship Id="rId23" Type="http://schemas.openxmlformats.org/officeDocument/2006/relationships/image" Target="../media/image15.emf"/><Relationship Id="rId28" Type="http://schemas.openxmlformats.org/officeDocument/2006/relationships/image" Target="../media/image20.emf"/><Relationship Id="rId10" Type="http://schemas.openxmlformats.org/officeDocument/2006/relationships/tags" Target="../tags/tag23.xml"/><Relationship Id="rId19" Type="http://schemas.openxmlformats.org/officeDocument/2006/relationships/image" Target="../media/image11.emf"/><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Master" Target="../slideMasters/slideMaster1.xml"/><Relationship Id="rId22" Type="http://schemas.openxmlformats.org/officeDocument/2006/relationships/image" Target="../media/image14.emf"/><Relationship Id="rId27" Type="http://schemas.openxmlformats.org/officeDocument/2006/relationships/image" Target="../media/image19.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HSBC_MASTERBRAND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9" cy="1137764"/>
          </a:xfrm>
          <a:prstGeom prst="rect">
            <a:avLst/>
          </a:prstGeom>
        </p:spPr>
      </p:pic>
      <p:sp>
        <p:nvSpPr>
          <p:cNvPr id="7"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rgbClr val="FF0000"/>
                </a:solidFill>
                <a:latin typeface="+mn-lt"/>
              </a:rPr>
              <a:t>Simpler, Faster, Better</a:t>
            </a:r>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9"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0"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1"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Date: XXXX</a:t>
            </a:r>
          </a:p>
        </p:txBody>
      </p:sp>
      <p:sp>
        <p:nvSpPr>
          <p:cNvPr id="12"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tx1"/>
                </a:solidFill>
                <a:latin typeface="+mn-lt"/>
                <a:ea typeface="SimHei"/>
                <a:cs typeface="Arial" charset="0"/>
              </a:defRPr>
            </a:lvl1pPr>
          </a:lstStyle>
          <a:p>
            <a:pPr lvl="0" eaLnBrk="0" hangingPunct="0">
              <a:spcBef>
                <a:spcPct val="20000"/>
              </a:spcBef>
            </a:pPr>
            <a:r>
              <a:rPr lang="en-US" dirty="0"/>
              <a:t>Prepared by: XXXX</a:t>
            </a:r>
          </a:p>
        </p:txBody>
      </p:sp>
    </p:spTree>
    <p:extLst>
      <p:ext uri="{BB962C8B-B14F-4D97-AF65-F5344CB8AC3E}">
        <p14:creationId xmlns:p14="http://schemas.microsoft.com/office/powerpoint/2010/main" val="93033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83457"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idx="14"/>
          </p:nvPr>
        </p:nvSpPr>
        <p:spPr>
          <a:xfrm>
            <a:off x="4259263"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5"/>
          </p:nvPr>
        </p:nvSpPr>
        <p:spPr>
          <a:xfrm>
            <a:off x="8135069" y="1773238"/>
            <a:ext cx="3636000" cy="440372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
        <p:nvSpPr>
          <p:cNvPr id="11"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96468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a:xfrm>
            <a:off x="383457" y="1747778"/>
            <a:ext cx="11400555" cy="4429186"/>
          </a:xfrm>
        </p:spPr>
        <p:txBody>
          <a:bodyPr/>
          <a:lstStyle>
            <a:lvl1pPr>
              <a:buSzPct val="90000"/>
              <a:defRPr/>
            </a:lvl1pPr>
            <a:lvl2pPr>
              <a:buSzPct val="10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3697565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398466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30" name="Group 29"/>
          <p:cNvGrpSpPr/>
          <p:nvPr userDrawn="1"/>
        </p:nvGrpSpPr>
        <p:grpSpPr>
          <a:xfrm>
            <a:off x="4279086" y="2540081"/>
            <a:ext cx="3634284" cy="1819981"/>
            <a:chOff x="3175" y="374650"/>
            <a:chExt cx="12192001" cy="6105526"/>
          </a:xfrm>
        </p:grpSpPr>
        <p:sp>
          <p:nvSpPr>
            <p:cNvPr id="26" name="Freeform 9"/>
            <p:cNvSpPr>
              <a:spLocks/>
            </p:cNvSpPr>
            <p:nvPr userDrawn="1"/>
          </p:nvSpPr>
          <p:spPr bwMode="auto">
            <a:xfrm>
              <a:off x="3175" y="374650"/>
              <a:ext cx="3046413" cy="6105525"/>
            </a:xfrm>
            <a:custGeom>
              <a:avLst/>
              <a:gdLst>
                <a:gd name="T0" fmla="*/ 0 w 1919"/>
                <a:gd name="T1" fmla="*/ 1923 h 3846"/>
                <a:gd name="T2" fmla="*/ 1919 w 1919"/>
                <a:gd name="T3" fmla="*/ 3846 h 3846"/>
                <a:gd name="T4" fmla="*/ 1919 w 1919"/>
                <a:gd name="T5" fmla="*/ 0 h 3846"/>
                <a:gd name="T6" fmla="*/ 0 w 1919"/>
                <a:gd name="T7" fmla="*/ 1923 h 3846"/>
              </a:gdLst>
              <a:ahLst/>
              <a:cxnLst>
                <a:cxn ang="0">
                  <a:pos x="T0" y="T1"/>
                </a:cxn>
                <a:cxn ang="0">
                  <a:pos x="T2" y="T3"/>
                </a:cxn>
                <a:cxn ang="0">
                  <a:pos x="T4" y="T5"/>
                </a:cxn>
                <a:cxn ang="0">
                  <a:pos x="T6" y="T7"/>
                </a:cxn>
              </a:cxnLst>
              <a:rect l="0" t="0" r="r" b="b"/>
              <a:pathLst>
                <a:path w="1919" h="3846">
                  <a:moveTo>
                    <a:pt x="0" y="1923"/>
                  </a:moveTo>
                  <a:lnTo>
                    <a:pt x="1919" y="3846"/>
                  </a:lnTo>
                  <a:lnTo>
                    <a:pt x="1919" y="0"/>
                  </a:lnTo>
                  <a:lnTo>
                    <a:pt x="0"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userDrawn="1"/>
          </p:nvSpPr>
          <p:spPr bwMode="auto">
            <a:xfrm>
              <a:off x="3049588" y="3427413"/>
              <a:ext cx="6099175" cy="3052763"/>
            </a:xfrm>
            <a:custGeom>
              <a:avLst/>
              <a:gdLst>
                <a:gd name="T0" fmla="*/ 1921 w 3842"/>
                <a:gd name="T1" fmla="*/ 0 h 1923"/>
                <a:gd name="T2" fmla="*/ 0 w 3842"/>
                <a:gd name="T3" fmla="*/ 1923 h 1923"/>
                <a:gd name="T4" fmla="*/ 3842 w 3842"/>
                <a:gd name="T5" fmla="*/ 1923 h 1923"/>
                <a:gd name="T6" fmla="*/ 1921 w 3842"/>
                <a:gd name="T7" fmla="*/ 0 h 1923"/>
              </a:gdLst>
              <a:ahLst/>
              <a:cxnLst>
                <a:cxn ang="0">
                  <a:pos x="T0" y="T1"/>
                </a:cxn>
                <a:cxn ang="0">
                  <a:pos x="T2" y="T3"/>
                </a:cxn>
                <a:cxn ang="0">
                  <a:pos x="T4" y="T5"/>
                </a:cxn>
                <a:cxn ang="0">
                  <a:pos x="T6" y="T7"/>
                </a:cxn>
              </a:cxnLst>
              <a:rect l="0" t="0" r="r" b="b"/>
              <a:pathLst>
                <a:path w="3842" h="1923">
                  <a:moveTo>
                    <a:pt x="1921" y="0"/>
                  </a:moveTo>
                  <a:lnTo>
                    <a:pt x="0" y="1923"/>
                  </a:lnTo>
                  <a:lnTo>
                    <a:pt x="3842" y="1923"/>
                  </a:lnTo>
                  <a:lnTo>
                    <a:pt x="1921" y="0"/>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1"/>
            <p:cNvSpPr>
              <a:spLocks/>
            </p:cNvSpPr>
            <p:nvPr userDrawn="1"/>
          </p:nvSpPr>
          <p:spPr bwMode="auto">
            <a:xfrm>
              <a:off x="9148763" y="374650"/>
              <a:ext cx="3046413" cy="6105525"/>
            </a:xfrm>
            <a:custGeom>
              <a:avLst/>
              <a:gdLst>
                <a:gd name="T0" fmla="*/ 1919 w 1919"/>
                <a:gd name="T1" fmla="*/ 1923 h 3846"/>
                <a:gd name="T2" fmla="*/ 0 w 1919"/>
                <a:gd name="T3" fmla="*/ 0 h 3846"/>
                <a:gd name="T4" fmla="*/ 0 w 1919"/>
                <a:gd name="T5" fmla="*/ 3846 h 3846"/>
                <a:gd name="T6" fmla="*/ 1919 w 1919"/>
                <a:gd name="T7" fmla="*/ 1923 h 3846"/>
              </a:gdLst>
              <a:ahLst/>
              <a:cxnLst>
                <a:cxn ang="0">
                  <a:pos x="T0" y="T1"/>
                </a:cxn>
                <a:cxn ang="0">
                  <a:pos x="T2" y="T3"/>
                </a:cxn>
                <a:cxn ang="0">
                  <a:pos x="T4" y="T5"/>
                </a:cxn>
                <a:cxn ang="0">
                  <a:pos x="T6" y="T7"/>
                </a:cxn>
              </a:cxnLst>
              <a:rect l="0" t="0" r="r" b="b"/>
              <a:pathLst>
                <a:path w="1919" h="3846">
                  <a:moveTo>
                    <a:pt x="1919" y="1923"/>
                  </a:moveTo>
                  <a:lnTo>
                    <a:pt x="0" y="0"/>
                  </a:lnTo>
                  <a:lnTo>
                    <a:pt x="0" y="3846"/>
                  </a:lnTo>
                  <a:lnTo>
                    <a:pt x="1919"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2"/>
            <p:cNvSpPr>
              <a:spLocks/>
            </p:cNvSpPr>
            <p:nvPr userDrawn="1"/>
          </p:nvSpPr>
          <p:spPr bwMode="auto">
            <a:xfrm>
              <a:off x="3049588" y="374650"/>
              <a:ext cx="6099175" cy="3052763"/>
            </a:xfrm>
            <a:custGeom>
              <a:avLst/>
              <a:gdLst>
                <a:gd name="T0" fmla="*/ 1921 w 3842"/>
                <a:gd name="T1" fmla="*/ 1923 h 1923"/>
                <a:gd name="T2" fmla="*/ 3842 w 3842"/>
                <a:gd name="T3" fmla="*/ 0 h 1923"/>
                <a:gd name="T4" fmla="*/ 0 w 3842"/>
                <a:gd name="T5" fmla="*/ 0 h 1923"/>
                <a:gd name="T6" fmla="*/ 1921 w 3842"/>
                <a:gd name="T7" fmla="*/ 1923 h 1923"/>
              </a:gdLst>
              <a:ahLst/>
              <a:cxnLst>
                <a:cxn ang="0">
                  <a:pos x="T0" y="T1"/>
                </a:cxn>
                <a:cxn ang="0">
                  <a:pos x="T2" y="T3"/>
                </a:cxn>
                <a:cxn ang="0">
                  <a:pos x="T4" y="T5"/>
                </a:cxn>
                <a:cxn ang="0">
                  <a:pos x="T6" y="T7"/>
                </a:cxn>
              </a:cxnLst>
              <a:rect l="0" t="0" r="r" b="b"/>
              <a:pathLst>
                <a:path w="3842" h="1923">
                  <a:moveTo>
                    <a:pt x="1921" y="1923"/>
                  </a:moveTo>
                  <a:lnTo>
                    <a:pt x="3842" y="0"/>
                  </a:lnTo>
                  <a:lnTo>
                    <a:pt x="0" y="0"/>
                  </a:lnTo>
                  <a:lnTo>
                    <a:pt x="1921" y="1923"/>
                  </a:lnTo>
                  <a:close/>
                </a:path>
              </a:pathLst>
            </a:custGeom>
            <a:solidFill>
              <a:srgbClr val="DB001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Tree>
    <p:extLst>
      <p:ext uri="{BB962C8B-B14F-4D97-AF65-F5344CB8AC3E}">
        <p14:creationId xmlns:p14="http://schemas.microsoft.com/office/powerpoint/2010/main" val="57750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pic>
        <p:nvPicPr>
          <p:cNvPr id="9" name="Picture 8">
            <a:extLst>
              <a:ext uri="{FF2B5EF4-FFF2-40B4-BE49-F238E27FC236}">
                <a16:creationId xmlns:a16="http://schemas.microsoft.com/office/drawing/2014/main" id="{4AF1D259-95B4-1943-97E4-5E5263768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317" y="581488"/>
            <a:ext cx="7593367" cy="5695025"/>
          </a:xfrm>
          <a:prstGeom prst="rect">
            <a:avLst/>
          </a:prstGeom>
        </p:spPr>
      </p:pic>
    </p:spTree>
    <p:extLst>
      <p:ext uri="{BB962C8B-B14F-4D97-AF65-F5344CB8AC3E}">
        <p14:creationId xmlns:p14="http://schemas.microsoft.com/office/powerpoint/2010/main" val="149710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88C4-83DE-42C3-9946-B1E9EEBED51C}"/>
              </a:ext>
            </a:extLst>
          </p:cNvPr>
          <p:cNvSpPr txBox="1"/>
          <p:nvPr userDrawn="1"/>
        </p:nvSpPr>
        <p:spPr>
          <a:xfrm>
            <a:off x="270799" y="-410053"/>
            <a:ext cx="3058851" cy="307777"/>
          </a:xfrm>
          <a:prstGeom prst="rect">
            <a:avLst/>
          </a:prstGeom>
          <a:noFill/>
        </p:spPr>
        <p:txBody>
          <a:bodyPr wrap="none" rtlCol="0">
            <a:spAutoFit/>
          </a:bodyPr>
          <a:lstStyle/>
          <a:p>
            <a:pPr marL="0" indent="0">
              <a:spcBef>
                <a:spcPts val="1000"/>
              </a:spcBef>
              <a:buClr>
                <a:schemeClr val="accent1"/>
              </a:buClr>
              <a:buSzPct val="90000"/>
              <a:buFont typeface="Wingdings" panose="05000000000000000000" pitchFamily="2" charset="2"/>
              <a:buNone/>
            </a:pPr>
            <a:r>
              <a:rPr lang="en-GB" sz="1400" dirty="0"/>
              <a:t>Details of image location to go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12"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3"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42741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3"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0"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208755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 y="0"/>
            <a:ext cx="12191583"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20236"/>
            <a:ext cx="2164418" cy="1137764"/>
          </a:xfrm>
          <a:prstGeom prst="rect">
            <a:avLst/>
          </a:prstGeom>
        </p:spPr>
      </p:pic>
      <p:sp>
        <p:nvSpPr>
          <p:cNvPr id="11"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
        <p:nvSpPr>
          <p:cNvPr id="14"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bg1"/>
                </a:solidFill>
                <a:latin typeface="+mn-lt"/>
              </a:rPr>
              <a:t>Simpler, Faster, Better</a:t>
            </a:r>
          </a:p>
        </p:txBody>
      </p:sp>
      <p:sp>
        <p:nvSpPr>
          <p:cNvPr id="15" name="Title 4"/>
          <p:cNvSpPr>
            <a:spLocks noGrp="1"/>
          </p:cNvSpPr>
          <p:nvPr>
            <p:ph type="title"/>
          </p:nvPr>
        </p:nvSpPr>
        <p:spPr>
          <a:xfrm>
            <a:off x="382805" y="466896"/>
            <a:ext cx="11428537" cy="377190"/>
          </a:xfrm>
        </p:spPr>
        <p:txBody>
          <a:bodyPr bIns="0"/>
          <a:lstStyle>
            <a:lvl1pPr>
              <a:defRPr lang="en-US" sz="2438" b="1" baseline="0" dirty="0" smtClean="0">
                <a:solidFill>
                  <a:schemeClr val="bg1"/>
                </a:solidFill>
                <a:latin typeface="+mn-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16"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bg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7"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Date: XXXX</a:t>
            </a:r>
          </a:p>
        </p:txBody>
      </p:sp>
      <p:sp>
        <p:nvSpPr>
          <p:cNvPr id="18"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bg1"/>
                </a:solidFill>
                <a:latin typeface="+mn-lt"/>
                <a:ea typeface="SimHei"/>
                <a:cs typeface="Arial" charset="0"/>
              </a:defRPr>
            </a:lvl1pPr>
          </a:lstStyle>
          <a:p>
            <a:pPr lvl="0" eaLnBrk="0" hangingPunct="0">
              <a:spcBef>
                <a:spcPct val="20000"/>
              </a:spcBef>
            </a:pPr>
            <a:r>
              <a:rPr lang="en-US" dirty="0"/>
              <a:t>Version: XXXX</a:t>
            </a:r>
          </a:p>
        </p:txBody>
      </p:sp>
    </p:spTree>
    <p:extLst>
      <p:ext uri="{BB962C8B-B14F-4D97-AF65-F5344CB8AC3E}">
        <p14:creationId xmlns:p14="http://schemas.microsoft.com/office/powerpoint/2010/main" val="1950267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ver page">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15"/>
          <a:srcRect t="7550" b="13175"/>
          <a:stretch/>
        </p:blipFill>
        <p:spPr>
          <a:xfrm>
            <a:off x="0" y="0"/>
            <a:ext cx="12192001" cy="6858000"/>
          </a:xfrm>
          <a:prstGeom prst="rect">
            <a:avLst/>
          </a:prstGeom>
        </p:spPr>
      </p:pic>
      <p:pic>
        <p:nvPicPr>
          <p:cNvPr id="28"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0"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1"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2"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4"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38"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82805" y="466896"/>
            <a:ext cx="11428537" cy="377190"/>
          </a:xfrm>
        </p:spPr>
        <p:txBody>
          <a:bodyPr bIns="0"/>
          <a:lstStyle>
            <a:lvl1pPr>
              <a:defRPr lang="en-US" sz="2438" b="1" baseline="0" dirty="0" smtClean="0">
                <a:solidFill>
                  <a:schemeClr val="tx1"/>
                </a:solidFill>
                <a:latin typeface="+mj-lt"/>
                <a:ea typeface="SimHei"/>
                <a:cs typeface="+mj-cs"/>
              </a:defRPr>
            </a:lvl1pPr>
          </a:lstStyle>
          <a:p>
            <a:pPr lvl="0" algn="l" defTabSz="1092398" rtl="0" eaLnBrk="0" fontAlgn="base" hangingPunct="0">
              <a:lnSpc>
                <a:spcPct val="100000"/>
              </a:lnSpc>
              <a:spcBef>
                <a:spcPct val="0"/>
              </a:spcBef>
              <a:spcAft>
                <a:spcPct val="0"/>
              </a:spcAft>
            </a:pPr>
            <a:r>
              <a:rPr lang="en-US" dirty="0"/>
              <a:t>Click to edit Master title style</a:t>
            </a:r>
          </a:p>
        </p:txBody>
      </p:sp>
      <p:sp>
        <p:nvSpPr>
          <p:cNvPr id="6" name="Footer Placeholder 5"/>
          <p:cNvSpPr>
            <a:spLocks noGrp="1"/>
          </p:cNvSpPr>
          <p:nvPr>
            <p:ph type="ftr" sz="quarter" idx="10"/>
          </p:nvPr>
        </p:nvSpPr>
        <p:spPr/>
        <p:txBody>
          <a:bodyPr/>
          <a:lstStyle>
            <a:lvl1pPr>
              <a:defRPr>
                <a:solidFill>
                  <a:schemeClr val="tx1"/>
                </a:solidFill>
              </a:defRPr>
            </a:lvl1pPr>
          </a:lstStyle>
          <a:p>
            <a:r>
              <a:rPr lang="en-US"/>
              <a:t>INTERNAL</a:t>
            </a:r>
            <a:endParaRPr lang="en-US" dirty="0"/>
          </a:p>
        </p:txBody>
      </p:sp>
      <p:sp>
        <p:nvSpPr>
          <p:cNvPr id="184" name="Text Placeholder 3"/>
          <p:cNvSpPr>
            <a:spLocks noGrp="1"/>
          </p:cNvSpPr>
          <p:nvPr>
            <p:ph type="body" sz="quarter" idx="13"/>
          </p:nvPr>
        </p:nvSpPr>
        <p:spPr>
          <a:xfrm>
            <a:off x="382805" y="966461"/>
            <a:ext cx="11428537" cy="375167"/>
          </a:xfrm>
          <a:prstGeom prst="rect">
            <a:avLst/>
          </a:prstGeom>
        </p:spPr>
        <p:txBody>
          <a:bodyPr wrap="square" lIns="0" tIns="0" rIns="0" bIns="0">
            <a:spAutoFit/>
          </a:bodyPr>
          <a:lstStyle>
            <a:lvl1pPr>
              <a:defRPr lang="en-US" altLang="zh-TW" sz="2438" baseline="0" dirty="0" smtClean="0">
                <a:solidFill>
                  <a:schemeClr val="tx1"/>
                </a:solidFill>
                <a:latin typeface="+mn-lt"/>
                <a:ea typeface="SimHei"/>
                <a:cs typeface="+mn-cs"/>
              </a:defRPr>
            </a:lvl1pPr>
          </a:lstStyle>
          <a:p>
            <a:pPr marL="0" marR="0" lvl="0" indent="0" algn="l" defTabSz="845344" rtl="0" eaLnBrk="0" fontAlgn="base" latinLnBrk="0" hangingPunct="0">
              <a:lnSpc>
                <a:spcPct val="100000"/>
              </a:lnSpc>
              <a:spcBef>
                <a:spcPts val="188"/>
              </a:spcBef>
              <a:spcAft>
                <a:spcPct val="0"/>
              </a:spcAft>
              <a:buClrTx/>
              <a:buSzTx/>
              <a:buFontTx/>
              <a:buNone/>
              <a:tabLst/>
            </a:pPr>
            <a:r>
              <a:rPr lang="en-US" dirty="0"/>
              <a:t>Click to edit Master text styles</a:t>
            </a:r>
          </a:p>
        </p:txBody>
      </p:sp>
      <p:sp>
        <p:nvSpPr>
          <p:cNvPr id="185" name="Date"/>
          <p:cNvSpPr>
            <a:spLocks noGrp="1"/>
          </p:cNvSpPr>
          <p:nvPr>
            <p:ph type="body" sz="quarter" idx="11" hasCustomPrompt="1"/>
          </p:nvPr>
        </p:nvSpPr>
        <p:spPr>
          <a:xfrm>
            <a:off x="383568" y="1745066"/>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Date: XXXX</a:t>
            </a:r>
          </a:p>
        </p:txBody>
      </p:sp>
      <p:sp>
        <p:nvSpPr>
          <p:cNvPr id="186" name="Prepared by"/>
          <p:cNvSpPr>
            <a:spLocks noGrp="1"/>
          </p:cNvSpPr>
          <p:nvPr>
            <p:ph type="body" sz="quarter" idx="14" hasCustomPrompt="1"/>
          </p:nvPr>
        </p:nvSpPr>
        <p:spPr>
          <a:xfrm>
            <a:off x="383568" y="2071828"/>
            <a:ext cx="3662074" cy="173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125" b="1" kern="1200" dirty="0" smtClean="0">
                <a:solidFill>
                  <a:schemeClr val="tx1"/>
                </a:solidFill>
                <a:latin typeface="+mj-lt"/>
                <a:ea typeface="SimHei"/>
                <a:cs typeface="Arial" charset="0"/>
              </a:defRPr>
            </a:lvl1pPr>
          </a:lstStyle>
          <a:p>
            <a:pPr lvl="0" eaLnBrk="0" hangingPunct="0">
              <a:spcBef>
                <a:spcPct val="20000"/>
              </a:spcBef>
            </a:pPr>
            <a:r>
              <a:rPr lang="en-US" dirty="0"/>
              <a:t>Version: XXXX</a:t>
            </a:r>
          </a:p>
        </p:txBody>
      </p:sp>
      <p:pic>
        <p:nvPicPr>
          <p:cNvPr id="25" name="Picture 24"/>
          <p:cNvPicPr>
            <a:picLocks noChangeAspect="1"/>
          </p:cNvPicPr>
          <p:nvPr userDrawn="1"/>
        </p:nvPicPr>
        <p:blipFill>
          <a:blip r:embed="rId29"/>
          <a:stretch>
            <a:fillRect/>
          </a:stretch>
        </p:blipFill>
        <p:spPr>
          <a:xfrm>
            <a:off x="0" y="5717857"/>
            <a:ext cx="2170785" cy="1140143"/>
          </a:xfrm>
          <a:prstGeom prst="rect">
            <a:avLst/>
          </a:prstGeom>
        </p:spPr>
      </p:pic>
      <p:sp>
        <p:nvSpPr>
          <p:cNvPr id="23" name="Rectangle 56"/>
          <p:cNvSpPr txBox="1">
            <a:spLocks noChangeArrowheads="1"/>
          </p:cNvSpPr>
          <p:nvPr userDrawn="1"/>
        </p:nvSpPr>
        <p:spPr bwMode="auto">
          <a:xfrm>
            <a:off x="350536" y="6488114"/>
            <a:ext cx="162898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1pPr>
            <a:lvl2pPr marL="390525" indent="-200025">
              <a:spcBef>
                <a:spcPct val="20000"/>
              </a:spcBef>
              <a:buClr>
                <a:schemeClr val="tx2"/>
              </a:buClr>
              <a:buChar char="–"/>
              <a:defRPr sz="1200">
                <a:solidFill>
                  <a:schemeClr val="tx1"/>
                </a:solidFill>
                <a:latin typeface="Arial" panose="020B0604020202020204" pitchFamily="34" charset="0"/>
                <a:cs typeface="Arial" panose="020B0604020202020204" pitchFamily="34" charset="0"/>
              </a:defRPr>
            </a:lvl2pPr>
            <a:lvl3pPr marL="581025"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3pPr>
            <a:lvl4pPr marL="769938" indent="-187325">
              <a:spcBef>
                <a:spcPct val="20000"/>
              </a:spcBef>
              <a:buClr>
                <a:schemeClr val="tx2"/>
              </a:buClr>
              <a:buChar char="–"/>
              <a:defRPr sz="800">
                <a:solidFill>
                  <a:schemeClr val="tx1"/>
                </a:solidFill>
                <a:latin typeface="Arial" panose="020B0604020202020204" pitchFamily="34" charset="0"/>
                <a:cs typeface="Arial" panose="020B0604020202020204" pitchFamily="34" charset="0"/>
              </a:defRPr>
            </a:lvl4pPr>
            <a:lvl5pPr marL="958850" indent="-187325">
              <a:spcBef>
                <a:spcPct val="20000"/>
              </a:spcBef>
              <a:buClr>
                <a:schemeClr val="tx2"/>
              </a:buClr>
              <a:buChar char="–"/>
              <a:defRPr sz="1000">
                <a:solidFill>
                  <a:schemeClr val="tx1"/>
                </a:solidFill>
                <a:latin typeface="Arial" panose="020B0604020202020204" pitchFamily="34" charset="0"/>
                <a:cs typeface="Arial" panose="020B0604020202020204" pitchFamily="34" charset="0"/>
              </a:defRPr>
            </a:lvl5pPr>
            <a:lvl6pPr marL="14160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6pPr>
            <a:lvl7pPr marL="18732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7pPr>
            <a:lvl8pPr marL="23304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8pPr>
            <a:lvl9pPr marL="2787650" indent="-187325" defTabSz="912813" eaLnBrk="0" fontAlgn="base" hangingPunct="0">
              <a:spcBef>
                <a:spcPct val="20000"/>
              </a:spcBef>
              <a:spcAft>
                <a:spcPct val="0"/>
              </a:spcAft>
              <a:buClr>
                <a:schemeClr val="tx2"/>
              </a:buClr>
              <a:buChar char="–"/>
              <a:defRPr sz="1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CA" altLang="en-US" sz="1000" b="1" dirty="0">
                <a:solidFill>
                  <a:schemeClr val="tx1"/>
                </a:solidFill>
                <a:latin typeface="+mn-lt"/>
              </a:rPr>
              <a:t>Simpler, Faster, Better</a:t>
            </a:r>
          </a:p>
        </p:txBody>
      </p:sp>
    </p:spTree>
    <p:extLst>
      <p:ext uri="{BB962C8B-B14F-4D97-AF65-F5344CB8AC3E}">
        <p14:creationId xmlns:p14="http://schemas.microsoft.com/office/powerpoint/2010/main" val="266193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Section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488" y="0"/>
            <a:ext cx="12193488" cy="6858000"/>
          </a:xfrm>
          <a:prstGeom prst="rect">
            <a:avLst/>
          </a:prstGeom>
        </p:spPr>
      </p:pic>
      <p:pic>
        <p:nvPicPr>
          <p:cNvPr id="33" name="HSBC Private Bank" descr="HSBC Private Bank_RGB" hidden="1"/>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467977" y="5758112"/>
            <a:ext cx="2002541" cy="618442"/>
          </a:xfrm>
          <a:prstGeom prst="rect">
            <a:avLst/>
          </a:prstGeom>
          <a:noFill/>
          <a:extLst>
            <a:ext uri="{909E8E84-426E-40DD-AFC4-6F175D3DCCD1}">
              <a14:hiddenFill xmlns:a14="http://schemas.microsoft.com/office/drawing/2010/main">
                <a:solidFill>
                  <a:srgbClr val="FFFFFF"/>
                </a:solidFill>
              </a14:hiddenFill>
            </a:ext>
          </a:extLst>
        </p:spPr>
      </p:pic>
      <p:pic>
        <p:nvPicPr>
          <p:cNvPr id="35" name="HSBC Premier" descr="HSBC Premier_RGB" hidden="1"/>
          <p:cNvPicPr>
            <a:picLocks noChangeAspect="1" noChangeArrowheads="1"/>
          </p:cNvPicPr>
          <p:nvPr>
            <p:custDataLst>
              <p:tags r:id="rId2"/>
            </p:custDataLst>
          </p:nvPr>
        </p:nvPicPr>
        <p:blipFill>
          <a:blip r:embed="rId17">
            <a:extLst>
              <a:ext uri="{28A0092B-C50C-407E-A947-70E740481C1C}">
                <a14:useLocalDpi xmlns:a14="http://schemas.microsoft.com/office/drawing/2010/main" val="0"/>
              </a:ext>
            </a:extLst>
          </a:blip>
          <a:srcRect/>
          <a:stretch>
            <a:fillRect/>
          </a:stretch>
        </p:blipFill>
        <p:spPr bwMode="auto">
          <a:xfrm>
            <a:off x="9471710" y="5758112"/>
            <a:ext cx="1998808" cy="616940"/>
          </a:xfrm>
          <a:prstGeom prst="rect">
            <a:avLst/>
          </a:prstGeom>
          <a:noFill/>
          <a:extLst>
            <a:ext uri="{909E8E84-426E-40DD-AFC4-6F175D3DCCD1}">
              <a14:hiddenFill xmlns:a14="http://schemas.microsoft.com/office/drawing/2010/main">
                <a:solidFill>
                  <a:srgbClr val="FFFFFF"/>
                </a:solidFill>
              </a14:hiddenFill>
            </a:ext>
          </a:extLst>
        </p:spPr>
      </p:pic>
      <p:pic>
        <p:nvPicPr>
          <p:cNvPr id="36" name="HSBC Master Brand (Trad Chinese)" descr="Trad_Hex_RGB" hidden="1"/>
          <p:cNvPicPr>
            <a:picLocks noChangeAspect="1" noChangeArrowheads="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9470821" y="5758111"/>
            <a:ext cx="1999697" cy="285573"/>
          </a:xfrm>
          <a:prstGeom prst="rect">
            <a:avLst/>
          </a:prstGeom>
          <a:noFill/>
          <a:extLst>
            <a:ext uri="{909E8E84-426E-40DD-AFC4-6F175D3DCCD1}">
              <a14:hiddenFill xmlns:a14="http://schemas.microsoft.com/office/drawing/2010/main">
                <a:solidFill>
                  <a:srgbClr val="FFFFFF"/>
                </a:solidFill>
              </a14:hiddenFill>
            </a:ext>
          </a:extLst>
        </p:spPr>
      </p:pic>
      <p:pic>
        <p:nvPicPr>
          <p:cNvPr id="37" name="HSBC Master Brand (Sim Chinese)" descr="Sim_Hex_RGB" hidden="1"/>
          <p:cNvPicPr>
            <a:picLocks noChangeAspect="1" noChangeArrowheads="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gray">
          <a:xfrm>
            <a:off x="9475441" y="5753607"/>
            <a:ext cx="1995077" cy="288206"/>
          </a:xfrm>
          <a:prstGeom prst="rect">
            <a:avLst/>
          </a:prstGeom>
          <a:noFill/>
          <a:extLst>
            <a:ext uri="{909E8E84-426E-40DD-AFC4-6F175D3DCCD1}">
              <a14:hiddenFill xmlns:a14="http://schemas.microsoft.com/office/drawing/2010/main">
                <a:solidFill>
                  <a:srgbClr val="FFFFFF"/>
                </a:solidFill>
              </a14:hiddenFill>
            </a:ext>
          </a:extLst>
        </p:spPr>
      </p:pic>
      <p:pic>
        <p:nvPicPr>
          <p:cNvPr id="39" name="HSBC Insurance" descr="H:\Production\Logo\HSBC LOGO\HSBC Insurance_RGB.emf" hidden="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a:off x="9471038" y="5758112"/>
            <a:ext cx="1999480" cy="617373"/>
          </a:xfrm>
          <a:prstGeom prst="rect">
            <a:avLst/>
          </a:prstGeom>
          <a:noFill/>
          <a:extLst>
            <a:ext uri="{909E8E84-426E-40DD-AFC4-6F175D3DCCD1}">
              <a14:hiddenFill xmlns:a14="http://schemas.microsoft.com/office/drawing/2010/main">
                <a:solidFill>
                  <a:srgbClr val="FFFFFF"/>
                </a:solidFill>
              </a14:hiddenFill>
            </a:ext>
          </a:extLst>
        </p:spPr>
      </p:pic>
      <p:pic>
        <p:nvPicPr>
          <p:cNvPr id="40" name="HSBC GBM (Trad Chinese)" descr="T:\PresFormat\Logos\HSBC GBM_Trad_Chi.emf" hidden="1"/>
          <p:cNvPicPr>
            <a:picLocks noChangeAspect="1" noChangeArrowheads="1"/>
          </p:cNvPicPr>
          <p:nvPr>
            <p:custDataLst>
              <p:tags r:id="rId6"/>
            </p:custDataLst>
          </p:nvPr>
        </p:nvPicPr>
        <p:blipFill>
          <a:blip r:embed="rId21">
            <a:extLst>
              <a:ext uri="{28A0092B-C50C-407E-A947-70E740481C1C}">
                <a14:useLocalDpi xmlns:a14="http://schemas.microsoft.com/office/drawing/2010/main" val="0"/>
              </a:ext>
            </a:extLst>
          </a:blip>
          <a:srcRect/>
          <a:stretch>
            <a:fillRect/>
          </a:stretch>
        </p:blipFill>
        <p:spPr bwMode="auto">
          <a:xfrm>
            <a:off x="9470821" y="5753034"/>
            <a:ext cx="1999697" cy="561366"/>
          </a:xfrm>
          <a:prstGeom prst="rect">
            <a:avLst/>
          </a:prstGeom>
          <a:noFill/>
          <a:extLst>
            <a:ext uri="{909E8E84-426E-40DD-AFC4-6F175D3DCCD1}">
              <a14:hiddenFill xmlns:a14="http://schemas.microsoft.com/office/drawing/2010/main">
                <a:solidFill>
                  <a:srgbClr val="FFFFFF"/>
                </a:solidFill>
              </a14:hiddenFill>
            </a:ext>
          </a:extLst>
        </p:spPr>
      </p:pic>
      <p:pic>
        <p:nvPicPr>
          <p:cNvPr id="41" name="HSBC GBM (Sim Chinese)" descr="T:\PresFormat\Logos\HSBC GBM_Sim_Chi.emf" hidden="1"/>
          <p:cNvPicPr>
            <a:picLocks noChangeAspect="1" noChangeArrowheads="1"/>
          </p:cNvPicPr>
          <p:nvPr>
            <p:custDataLst>
              <p:tags r:id="rId7"/>
            </p:custDataLst>
          </p:nvPr>
        </p:nvPicPr>
        <p:blipFill>
          <a:blip r:embed="rId22">
            <a:extLst>
              <a:ext uri="{28A0092B-C50C-407E-A947-70E740481C1C}">
                <a14:useLocalDpi xmlns:a14="http://schemas.microsoft.com/office/drawing/2010/main" val="0"/>
              </a:ext>
            </a:extLst>
          </a:blip>
          <a:srcRect/>
          <a:stretch>
            <a:fillRect/>
          </a:stretch>
        </p:blipFill>
        <p:spPr bwMode="auto">
          <a:xfrm>
            <a:off x="9470821" y="5753035"/>
            <a:ext cx="1999697" cy="56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HSBC GBM" descr="HSBC GBM_Black_CMYK" hidden="1"/>
          <p:cNvPicPr>
            <a:picLocks noChangeAspect="1" noChangeArrowheads="1"/>
          </p:cNvPicPr>
          <p:nvPr>
            <p:custDataLst>
              <p:tags r:id="rId8"/>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9469844" y="5758113"/>
            <a:ext cx="2000674" cy="556898"/>
          </a:xfrm>
          <a:prstGeom prst="rect">
            <a:avLst/>
          </a:prstGeom>
          <a:noFill/>
          <a:extLst>
            <a:ext uri="{909E8E84-426E-40DD-AFC4-6F175D3DCCD1}">
              <a14:hiddenFill xmlns:a14="http://schemas.microsoft.com/office/drawing/2010/main">
                <a:solidFill>
                  <a:srgbClr val="FFFFFF"/>
                </a:solidFill>
              </a14:hiddenFill>
            </a:ext>
          </a:extLst>
        </p:spPr>
      </p:pic>
      <p:pic>
        <p:nvPicPr>
          <p:cNvPr id="43" name="HSBC Corporate" descr="HSBC Corporate_RGB" hidden="1"/>
          <p:cNvPicPr>
            <a:picLocks noChangeAspect="1" noChangeArrowheads="1"/>
          </p:cNvPicPr>
          <p:nvPr>
            <p:custDataLst>
              <p:tags r:id="rId9"/>
            </p:custDataLst>
          </p:nvPr>
        </p:nvPicPr>
        <p:blipFill>
          <a:blip r:embed="rId24">
            <a:extLst>
              <a:ext uri="{28A0092B-C50C-407E-A947-70E740481C1C}">
                <a14:useLocalDpi xmlns:a14="http://schemas.microsoft.com/office/drawing/2010/main" val="0"/>
              </a:ext>
            </a:extLst>
          </a:blip>
          <a:srcRect/>
          <a:stretch>
            <a:fillRect/>
          </a:stretch>
        </p:blipFill>
        <p:spPr bwMode="auto">
          <a:xfrm>
            <a:off x="9471710" y="5755860"/>
            <a:ext cx="1998808" cy="663473"/>
          </a:xfrm>
          <a:prstGeom prst="rect">
            <a:avLst/>
          </a:prstGeom>
          <a:noFill/>
          <a:extLst>
            <a:ext uri="{909E8E84-426E-40DD-AFC4-6F175D3DCCD1}">
              <a14:hiddenFill xmlns:a14="http://schemas.microsoft.com/office/drawing/2010/main">
                <a:solidFill>
                  <a:srgbClr val="FFFFFF"/>
                </a:solidFill>
              </a14:hiddenFill>
            </a:ext>
          </a:extLst>
        </p:spPr>
      </p:pic>
      <p:pic>
        <p:nvPicPr>
          <p:cNvPr id="44" name="HSBC Commercial Banking" descr="HSBC Commercial Banking_Black_RGB" hidden="1"/>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tretch>
            <a:fillRect/>
          </a:stretch>
        </p:blipFill>
        <p:spPr bwMode="auto">
          <a:xfrm>
            <a:off x="9470821" y="5755860"/>
            <a:ext cx="1999697" cy="602637"/>
          </a:xfrm>
          <a:prstGeom prst="rect">
            <a:avLst/>
          </a:prstGeom>
          <a:noFill/>
          <a:extLst>
            <a:ext uri="{909E8E84-426E-40DD-AFC4-6F175D3DCCD1}">
              <a14:hiddenFill xmlns:a14="http://schemas.microsoft.com/office/drawing/2010/main">
                <a:solidFill>
                  <a:srgbClr val="FFFFFF"/>
                </a:solidFill>
              </a14:hiddenFill>
            </a:ext>
          </a:extLst>
        </p:spPr>
      </p:pic>
      <p:pic>
        <p:nvPicPr>
          <p:cNvPr id="45" name="HSBC Business" descr="HSBC Business_RGB" hidden="1"/>
          <p:cNvPicPr>
            <a:picLocks noChangeAspect="1" noChangeArrowheads="1"/>
          </p:cNvPicPr>
          <p:nvPr>
            <p:custDataLst>
              <p:tags r:id="rId11"/>
            </p:custDataLst>
          </p:nvPr>
        </p:nvPicPr>
        <p:blipFill>
          <a:blip r:embed="rId26">
            <a:extLst>
              <a:ext uri="{28A0092B-C50C-407E-A947-70E740481C1C}">
                <a14:useLocalDpi xmlns:a14="http://schemas.microsoft.com/office/drawing/2010/main" val="0"/>
              </a:ext>
            </a:extLst>
          </a:blip>
          <a:srcRect/>
          <a:stretch>
            <a:fillRect/>
          </a:stretch>
        </p:blipFill>
        <p:spPr bwMode="auto">
          <a:xfrm>
            <a:off x="9471710" y="5758289"/>
            <a:ext cx="1998808" cy="618442"/>
          </a:xfrm>
          <a:prstGeom prst="rect">
            <a:avLst/>
          </a:prstGeom>
          <a:noFill/>
          <a:extLst>
            <a:ext uri="{909E8E84-426E-40DD-AFC4-6F175D3DCCD1}">
              <a14:hiddenFill xmlns:a14="http://schemas.microsoft.com/office/drawing/2010/main">
                <a:solidFill>
                  <a:srgbClr val="FFFFFF"/>
                </a:solidFill>
              </a14:hiddenFill>
            </a:ext>
          </a:extLst>
        </p:spPr>
      </p:pic>
      <p:pic>
        <p:nvPicPr>
          <p:cNvPr id="23" name="HSBC AMG" descr="J:\Production\Library\Logo\HSBC LOGO\HSBC AMG_RGB.emf" hidden="1"/>
          <p:cNvPicPr>
            <a:picLocks noChangeAspect="1" noChangeArrowheads="1"/>
          </p:cNvPicPr>
          <p:nvPr>
            <p:custDataLst>
              <p:tags r:id="rId12"/>
            </p:custDataLst>
          </p:nvPr>
        </p:nvPicPr>
        <p:blipFill>
          <a:blip r:embed="rId27">
            <a:extLst>
              <a:ext uri="{28A0092B-C50C-407E-A947-70E740481C1C}">
                <a14:useLocalDpi xmlns:a14="http://schemas.microsoft.com/office/drawing/2010/main" val="0"/>
              </a:ext>
            </a:extLst>
          </a:blip>
          <a:srcRect/>
          <a:stretch>
            <a:fillRect/>
          </a:stretch>
        </p:blipFill>
        <p:spPr bwMode="auto">
          <a:xfrm>
            <a:off x="9470821" y="5758112"/>
            <a:ext cx="1999697" cy="565568"/>
          </a:xfrm>
          <a:prstGeom prst="rect">
            <a:avLst/>
          </a:prstGeom>
          <a:noFill/>
          <a:extLst>
            <a:ext uri="{909E8E84-426E-40DD-AFC4-6F175D3DCCD1}">
              <a14:hiddenFill xmlns:a14="http://schemas.microsoft.com/office/drawing/2010/main">
                <a:solidFill>
                  <a:srgbClr val="FFFFFF"/>
                </a:solidFill>
              </a14:hiddenFill>
            </a:ext>
          </a:extLst>
        </p:spPr>
      </p:pic>
      <p:pic>
        <p:nvPicPr>
          <p:cNvPr id="46" name="HSBC Advance" descr="H:\Production\Logo\HSBC LOGO\HSBC Advance_RGB.emf" hidden="1"/>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9471038" y="5759039"/>
            <a:ext cx="1999480" cy="617373"/>
          </a:xfrm>
          <a:prstGeom prst="rect">
            <a:avLst/>
          </a:prstGeom>
          <a:noFill/>
          <a:extLst>
            <a:ext uri="{909E8E84-426E-40DD-AFC4-6F175D3DCCD1}">
              <a14:hiddenFill xmlns:a14="http://schemas.microsoft.com/office/drawing/2010/main">
                <a:solidFill>
                  <a:srgbClr val="FFFFFF"/>
                </a:solidFill>
              </a14:hiddenFill>
            </a:ext>
          </a:extLst>
        </p:spPr>
      </p:pic>
      <p:sp>
        <p:nvSpPr>
          <p:cNvPr id="229" name="Footer Placeholder 1"/>
          <p:cNvSpPr>
            <a:spLocks noGrp="1"/>
          </p:cNvSpPr>
          <p:nvPr userDrawn="1">
            <p:ph type="ftr" sz="quarter" idx="10"/>
          </p:nvPr>
        </p:nvSpPr>
        <p:spPr>
          <a:xfrm>
            <a:off x="9667955" y="6335078"/>
            <a:ext cx="2143387" cy="158625"/>
          </a:xfrm>
        </p:spPr>
        <p:txBody>
          <a:bodyPr/>
          <a:lstStyle>
            <a:lvl1pPr marL="0" algn="r" defTabSz="857250" rtl="0" eaLnBrk="0" fontAlgn="base" latinLnBrk="0" hangingPunct="0">
              <a:lnSpc>
                <a:spcPct val="100000"/>
              </a:lnSpc>
              <a:spcBef>
                <a:spcPts val="0"/>
              </a:spcBef>
              <a:spcAft>
                <a:spcPts val="0"/>
              </a:spcAft>
              <a:defRPr lang="en-US" altLang="zh-TW" sz="938" b="0" i="0" kern="1200" dirty="0" smtClean="0">
                <a:solidFill>
                  <a:srgbClr val="D7D8D6"/>
                </a:solidFill>
                <a:latin typeface="+mj-lt"/>
                <a:ea typeface="SimHei"/>
                <a:cs typeface="Arial" charset="0"/>
              </a:defRPr>
            </a:lvl1pPr>
          </a:lstStyle>
          <a:p>
            <a:r>
              <a:rPr lang="en-US"/>
              <a:t>INTERNAL</a:t>
            </a:r>
            <a:endParaRPr lang="en-US" dirty="0"/>
          </a:p>
        </p:txBody>
      </p:sp>
      <p:pic>
        <p:nvPicPr>
          <p:cNvPr id="32" name="Picture 31"/>
          <p:cNvPicPr>
            <a:picLocks noChangeAspect="1"/>
          </p:cNvPicPr>
          <p:nvPr userDrawn="1"/>
        </p:nvPicPr>
        <p:blipFill>
          <a:blip r:embed="rId29"/>
          <a:stretch>
            <a:fillRect/>
          </a:stretch>
        </p:blipFill>
        <p:spPr>
          <a:xfrm>
            <a:off x="0" y="5717857"/>
            <a:ext cx="2170785" cy="1140143"/>
          </a:xfrm>
          <a:prstGeom prst="rect">
            <a:avLst/>
          </a:prstGeom>
        </p:spPr>
      </p:pic>
      <p:sp>
        <p:nvSpPr>
          <p:cNvPr id="19" name="Title 1"/>
          <p:cNvSpPr>
            <a:spLocks noGrp="1"/>
          </p:cNvSpPr>
          <p:nvPr>
            <p:ph type="ctrTitle"/>
          </p:nvPr>
        </p:nvSpPr>
        <p:spPr>
          <a:xfrm>
            <a:off x="371475" y="1757362"/>
            <a:ext cx="11412538" cy="2976683"/>
          </a:xfrm>
        </p:spPr>
        <p:txBody>
          <a:bodyPr anchor="t" anchorCtr="0"/>
          <a:lstStyle>
            <a:lvl1pPr algn="l">
              <a:defRPr sz="440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71064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66380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Dark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375285" y="6095868"/>
            <a:ext cx="1424940" cy="383595"/>
          </a:xfrm>
          <a:prstGeom prst="rect">
            <a:avLst/>
          </a:prstGeom>
        </p:spPr>
      </p:pic>
      <p:sp>
        <p:nvSpPr>
          <p:cNvPr id="2" name="Title 1"/>
          <p:cNvSpPr>
            <a:spLocks noGrp="1"/>
          </p:cNvSpPr>
          <p:nvPr>
            <p:ph type="ctrTitle"/>
          </p:nvPr>
        </p:nvSpPr>
        <p:spPr>
          <a:xfrm>
            <a:off x="371475" y="1757362"/>
            <a:ext cx="11412538" cy="2976683"/>
          </a:xfrm>
        </p:spPr>
        <p:txBody>
          <a:bodyPr anchor="t" anchorCtr="0"/>
          <a:lstStyle>
            <a:lvl1pPr algn="l">
              <a:defRPr sz="440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31732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2/3">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6D3A93A-7ADB-4F58-9585-7CDA4DA8F3D6}"/>
              </a:ext>
            </a:extLst>
          </p:cNvPr>
          <p:cNvSpPr>
            <a:spLocks noGrp="1"/>
          </p:cNvSpPr>
          <p:nvPr>
            <p:ph sz="quarter" idx="16"/>
          </p:nvPr>
        </p:nvSpPr>
        <p:spPr>
          <a:xfrm>
            <a:off x="383458" y="1773238"/>
            <a:ext cx="3636092" cy="4403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383459" y="423380"/>
            <a:ext cx="11400381" cy="324465"/>
          </a:xfrm>
        </p:spPr>
        <p:txBody>
          <a:bodyPr/>
          <a:lstStyle/>
          <a:p>
            <a:r>
              <a:rPr lang="en-US"/>
              <a:t>Click to edit Master title style</a:t>
            </a:r>
            <a:endParaRPr lang="en-GB"/>
          </a:p>
        </p:txBody>
      </p:sp>
      <p:sp>
        <p:nvSpPr>
          <p:cNvPr id="9" name="Content Placeholder 2"/>
          <p:cNvSpPr>
            <a:spLocks noGrp="1"/>
          </p:cNvSpPr>
          <p:nvPr>
            <p:ph idx="14"/>
          </p:nvPr>
        </p:nvSpPr>
        <p:spPr>
          <a:xfrm>
            <a:off x="4259263" y="1773238"/>
            <a:ext cx="7524750" cy="4403726"/>
          </a:xfrm>
        </p:spPr>
        <p:txBody>
          <a:bodyPr/>
          <a:lstStyle>
            <a:lvl1pPr>
              <a:buSzPct val="90000"/>
              <a:defRPr/>
            </a:lvl1pPr>
            <a:lvl2pPr>
              <a:buSzPct val="90000"/>
              <a:defRPr/>
            </a:lvl2pPr>
            <a:lvl3pPr>
              <a:buSzPct val="90000"/>
              <a:defRPr/>
            </a:lvl3pPr>
            <a:lvl4pPr>
              <a:buSzPct val="90000"/>
              <a:defRPr/>
            </a:lvl4pPr>
            <a:lvl5pP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chemeClr val="bg1">
                    <a:lumMod val="65000"/>
                  </a:schemeClr>
                </a:solidFill>
                <a:latin typeface="+mj-lt"/>
                <a:ea typeface="SimHei"/>
                <a:cs typeface="Arial" charset="0"/>
              </a:defRPr>
            </a:lvl1pPr>
          </a:lstStyle>
          <a:p>
            <a:r>
              <a:rPr lang="en-US"/>
              <a:t>INTERNAL</a:t>
            </a:r>
          </a:p>
        </p:txBody>
      </p:sp>
      <p:sp>
        <p:nvSpPr>
          <p:cNvPr id="8" name="Text Placeholder 3"/>
          <p:cNvSpPr>
            <a:spLocks noGrp="1"/>
          </p:cNvSpPr>
          <p:nvPr>
            <p:ph type="body" sz="quarter" idx="10"/>
          </p:nvPr>
        </p:nvSpPr>
        <p:spPr>
          <a:xfrm>
            <a:off x="383459" y="827692"/>
            <a:ext cx="11400554" cy="246221"/>
          </a:xfrm>
          <a:prstGeom prst="rect">
            <a:avLst/>
          </a:prstGeom>
        </p:spPr>
        <p:txBody>
          <a:bodyPr wrap="square" lIns="0" tIns="0" rIns="0" bIns="0">
            <a:spAutoFit/>
          </a:bodyPr>
          <a:lstStyle>
            <a:lvl1pPr>
              <a:defRPr lang="en-US" altLang="zh-TW" sz="1600" baseline="0" dirty="0" smtClean="0">
                <a:solidFill>
                  <a:schemeClr val="tx1"/>
                </a:solidFill>
                <a:latin typeface="Univers Next for HSBC Light" panose="020B0403030202020203" pitchFamily="34" charset="0"/>
                <a:ea typeface="SimHei"/>
                <a:cs typeface="+mn-cs"/>
              </a:defRPr>
            </a:lvl1pPr>
          </a:lstStyle>
          <a:p>
            <a:pPr marL="0" marR="0" lvl="0" indent="0" algn="l" defTabSz="901700" rtl="0" eaLnBrk="1" fontAlgn="base" latinLnBrk="0" hangingPunct="1">
              <a:lnSpc>
                <a:spcPct val="100000"/>
              </a:lnSpc>
              <a:spcBef>
                <a:spcPts val="200"/>
              </a:spcBef>
              <a:spcAft>
                <a:spcPct val="0"/>
              </a:spcAft>
              <a:buClr>
                <a:schemeClr val="tx2"/>
              </a:buClr>
              <a:buSzTx/>
              <a:buFont typeface="Symbol" pitchFamily="18" charset="2"/>
              <a:buNone/>
              <a:tabLst/>
            </a:pPr>
            <a:r>
              <a:rPr lang="en-US" dirty="0"/>
              <a:t>Click to edit Master text styles</a:t>
            </a:r>
          </a:p>
        </p:txBody>
      </p:sp>
    </p:spTree>
    <p:extLst>
      <p:ext uri="{BB962C8B-B14F-4D97-AF65-F5344CB8AC3E}">
        <p14:creationId xmlns:p14="http://schemas.microsoft.com/office/powerpoint/2010/main" val="14076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3631" y="423380"/>
            <a:ext cx="11400381" cy="324465"/>
          </a:xfrm>
          <a:prstGeom prst="rect">
            <a:avLst/>
          </a:prstGeom>
        </p:spPr>
        <p:txBody>
          <a:bodyPr vert="horz" lIns="0" tIns="0" rIns="0" bIns="0" rtlCol="0" anchor="t" anchorCtr="0">
            <a:noAutofit/>
          </a:bodyPr>
          <a:lstStyle/>
          <a:p>
            <a:r>
              <a:rPr lang="en-US" dirty="0"/>
              <a:t>Slide title</a:t>
            </a:r>
            <a:endParaRPr lang="en-GB" dirty="0"/>
          </a:p>
        </p:txBody>
      </p:sp>
      <p:sp>
        <p:nvSpPr>
          <p:cNvPr id="3" name="Text Placeholder 2"/>
          <p:cNvSpPr>
            <a:spLocks noGrp="1"/>
          </p:cNvSpPr>
          <p:nvPr>
            <p:ph type="body" idx="1"/>
          </p:nvPr>
        </p:nvSpPr>
        <p:spPr>
          <a:xfrm>
            <a:off x="383457" y="1773238"/>
            <a:ext cx="11400555" cy="440372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cNvSpPr>
            <a:spLocks noChangeArrowheads="1"/>
          </p:cNvSpPr>
          <p:nvPr userDrawn="1"/>
        </p:nvSpPr>
        <p:spPr bwMode="gray">
          <a:xfrm>
            <a:off x="5994400" y="6388581"/>
            <a:ext cx="2032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p>
            <a:pPr algn="ctr" defTabSz="901700" rtl="0" eaLnBrk="0" fontAlgn="base" hangingPunct="0">
              <a:lnSpc>
                <a:spcPct val="100000"/>
              </a:lnSpc>
              <a:spcBef>
                <a:spcPts val="0"/>
              </a:spcBef>
              <a:spcAft>
                <a:spcPts val="0"/>
              </a:spcAft>
            </a:pPr>
            <a:fld id="{1CF9EA00-886D-43B8-A53F-CB3B22E97C6F}" type="slidenum">
              <a:rPr lang="en-GB" altLang="zh-TW" sz="1000" b="0" i="0" kern="1200" baseline="0" smtClean="0">
                <a:solidFill>
                  <a:schemeClr val="tx1"/>
                </a:solidFill>
                <a:latin typeface="+mn-lt"/>
                <a:ea typeface="SimHei"/>
                <a:cs typeface="Arial" charset="0"/>
              </a:rPr>
              <a:pPr algn="ctr" defTabSz="901700" rtl="0" eaLnBrk="0" fontAlgn="base" hangingPunct="0">
                <a:lnSpc>
                  <a:spcPct val="100000"/>
                </a:lnSpc>
                <a:spcBef>
                  <a:spcPts val="0"/>
                </a:spcBef>
                <a:spcAft>
                  <a:spcPts val="0"/>
                </a:spcAft>
              </a:pPr>
              <a:t>‹#›</a:t>
            </a:fld>
            <a:endParaRPr lang="en-GB" altLang="zh-TW" sz="1000" b="0" i="0" kern="1200" baseline="0" dirty="0">
              <a:solidFill>
                <a:schemeClr val="tx1"/>
              </a:solidFill>
              <a:latin typeface="+mn-lt"/>
              <a:ea typeface="SimHei"/>
              <a:cs typeface="Arial" charset="0"/>
            </a:endParaRPr>
          </a:p>
        </p:txBody>
      </p:sp>
      <p:sp>
        <p:nvSpPr>
          <p:cNvPr id="9" name="Footer Placeholder 3"/>
          <p:cNvSpPr>
            <a:spLocks noGrp="1"/>
          </p:cNvSpPr>
          <p:nvPr>
            <p:ph type="ftr" sz="quarter" idx="3"/>
          </p:nvPr>
        </p:nvSpPr>
        <p:spPr>
          <a:xfrm>
            <a:off x="9498012" y="6388581"/>
            <a:ext cx="2286000" cy="169200"/>
          </a:xfrm>
          <a:prstGeom prst="rect">
            <a:avLst/>
          </a:prstGeom>
        </p:spPr>
        <p:txBody>
          <a:bodyPr vert="horz" lIns="0" tIns="0" rIns="0" bIns="0" rtlCol="0" anchor="ctr"/>
          <a:lstStyle>
            <a:lvl1pPr algn="r" rtl="0" eaLnBrk="0" fontAlgn="base" hangingPunct="0">
              <a:lnSpc>
                <a:spcPct val="100000"/>
              </a:lnSpc>
              <a:spcBef>
                <a:spcPts val="0"/>
              </a:spcBef>
              <a:spcAft>
                <a:spcPts val="0"/>
              </a:spcAft>
              <a:defRPr lang="en-GB" altLang="zh-TW" sz="1000" b="0" i="0" kern="1200" dirty="0" smtClean="0">
                <a:solidFill>
                  <a:srgbClr val="D7D8D6"/>
                </a:solidFill>
                <a:latin typeface="+mj-lt"/>
                <a:ea typeface="SimHei"/>
                <a:cs typeface="Arial" charset="0"/>
              </a:defRPr>
            </a:lvl1pPr>
          </a:lstStyle>
          <a:p>
            <a:r>
              <a:rPr lang="en-US"/>
              <a:t>INTERNAL</a:t>
            </a:r>
            <a:endParaRPr lang="en-US" dirty="0"/>
          </a:p>
        </p:txBody>
      </p:sp>
    </p:spTree>
    <p:extLst>
      <p:ext uri="{BB962C8B-B14F-4D97-AF65-F5344CB8AC3E}">
        <p14:creationId xmlns:p14="http://schemas.microsoft.com/office/powerpoint/2010/main" val="3562243721"/>
      </p:ext>
    </p:extLst>
  </p:cSld>
  <p:clrMap bg1="lt1" tx1="dk1" bg2="lt2" tx2="dk2" accent1="accent1" accent2="accent2" accent3="accent3" accent4="accent4" accent5="accent5" accent6="accent6" hlink="hlink" folHlink="folHlink"/>
  <p:sldLayoutIdLst>
    <p:sldLayoutId id="2147483705" r:id="rId1"/>
    <p:sldLayoutId id="2147483701" r:id="rId2"/>
    <p:sldLayoutId id="2147483712" r:id="rId3"/>
    <p:sldLayoutId id="2147483715" r:id="rId4"/>
    <p:sldLayoutId id="2147483717" r:id="rId5"/>
    <p:sldLayoutId id="2147483716" r:id="rId6"/>
    <p:sldLayoutId id="2147483667" r:id="rId7"/>
    <p:sldLayoutId id="2147483706" r:id="rId8"/>
    <p:sldLayoutId id="2147483681" r:id="rId9"/>
    <p:sldLayoutId id="2147483684" r:id="rId10"/>
    <p:sldLayoutId id="2147483650" r:id="rId11"/>
    <p:sldLayoutId id="2147483688" r:id="rId12"/>
    <p:sldLayoutId id="2147483690" r:id="rId13"/>
    <p:sldLayoutId id="2147483718" r:id="rId14"/>
  </p:sldLayoutIdLst>
  <p:hf sldNum="0" hdr="0" ftr="0" dt="0"/>
  <p:txStyles>
    <p:titleStyle>
      <a:lvl1pPr algn="l" defTabSz="914400" rtl="0" eaLnBrk="1" latinLnBrk="0" hangingPunct="1">
        <a:lnSpc>
          <a:spcPct val="100000"/>
        </a:lnSpc>
        <a:spcBef>
          <a:spcPct val="0"/>
        </a:spcBef>
        <a:buNone/>
        <a:defRPr sz="1800" kern="1200">
          <a:solidFill>
            <a:schemeClr val="tx1"/>
          </a:solidFill>
          <a:latin typeface="+mj-lt"/>
          <a:ea typeface="+mj-ea"/>
          <a:cs typeface="+mj-cs"/>
        </a:defRPr>
      </a:lvl1pPr>
    </p:titleStyle>
    <p:bodyStyle>
      <a:lvl1pPr marL="360000" indent="-360000" algn="l" defTabSz="914400" rtl="0" eaLnBrk="1" latinLnBrk="0" hangingPunct="1">
        <a:lnSpc>
          <a:spcPct val="100000"/>
        </a:lnSpc>
        <a:spcBef>
          <a:spcPts val="1000"/>
        </a:spcBef>
        <a:buClr>
          <a:schemeClr val="accent1"/>
        </a:buClr>
        <a:buSzPct val="90000"/>
        <a:buFont typeface="Wingdings" panose="05000000000000000000" pitchFamily="2" charset="2"/>
        <a:buChar char="u"/>
        <a:defRPr sz="1400" kern="1200">
          <a:solidFill>
            <a:schemeClr val="tx1"/>
          </a:solidFill>
          <a:latin typeface="+mn-lt"/>
          <a:ea typeface="+mn-ea"/>
          <a:cs typeface="+mn-cs"/>
        </a:defRPr>
      </a:lvl1pPr>
      <a:lvl2pPr marL="719138" indent="-358775" algn="l" defTabSz="914400" rtl="0" eaLnBrk="1" latinLnBrk="0" hangingPunct="1">
        <a:lnSpc>
          <a:spcPct val="100000"/>
        </a:lnSpc>
        <a:spcBef>
          <a:spcPts val="500"/>
        </a:spcBef>
        <a:buClr>
          <a:schemeClr val="accent1"/>
        </a:buClr>
        <a:buSzPct val="100000"/>
        <a:buFont typeface="Wingdings 2" panose="05020102010507070707" pitchFamily="18" charset="2"/>
        <a:buChar char=""/>
        <a:defRPr sz="1400" kern="1200">
          <a:solidFill>
            <a:schemeClr val="tx1"/>
          </a:solidFill>
          <a:latin typeface="+mn-lt"/>
          <a:ea typeface="+mn-ea"/>
          <a:cs typeface="+mn-cs"/>
        </a:defRPr>
      </a:lvl2pPr>
      <a:lvl3pPr marL="1074738"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355600" algn="l"/>
          <a:tab pos="1163638" algn="l"/>
        </a:tabLst>
        <a:defRPr sz="1400" kern="1200">
          <a:solidFill>
            <a:schemeClr val="tx1"/>
          </a:solidFill>
          <a:latin typeface="+mn-lt"/>
          <a:ea typeface="+mn-ea"/>
          <a:cs typeface="+mn-cs"/>
        </a:defRPr>
      </a:lvl3pPr>
      <a:lvl4pPr marL="14382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88900" algn="l"/>
          <a:tab pos="1339850" algn="l"/>
        </a:tabLst>
        <a:defRPr sz="1400" kern="1200">
          <a:solidFill>
            <a:schemeClr val="tx1"/>
          </a:solidFill>
          <a:latin typeface="+mn-lt"/>
          <a:ea typeface="+mn-ea"/>
          <a:cs typeface="+mn-cs"/>
        </a:defRPr>
      </a:lvl4pPr>
      <a:lvl5pPr marL="1793875" indent="-358775" algn="l" defTabSz="914400" rtl="0" eaLnBrk="1" latinLnBrk="0" hangingPunct="1">
        <a:lnSpc>
          <a:spcPct val="100000"/>
        </a:lnSpc>
        <a:spcBef>
          <a:spcPts val="500"/>
        </a:spcBef>
        <a:buClr>
          <a:schemeClr val="accent1"/>
        </a:buClr>
        <a:buSzPct val="100000"/>
        <a:buFont typeface="Helvetica Neue for HSBC Lt" panose="020B0404020202020204" pitchFamily="34" charset="0"/>
        <a:buChar char="‐"/>
        <a:tabLst>
          <a:tab pos="1882775" algn="l"/>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2160" userDrawn="1">
          <p15:clr>
            <a:srgbClr val="F26B43"/>
          </p15:clr>
        </p15:guide>
        <p15:guide id="3" orient="horz" pos="504" userDrawn="1">
          <p15:clr>
            <a:srgbClr val="F26B43"/>
          </p15:clr>
        </p15:guide>
        <p15:guide id="4" pos="7423" userDrawn="1">
          <p15:clr>
            <a:srgbClr val="F26B43"/>
          </p15:clr>
        </p15:guide>
        <p15:guide id="5" pos="234" userDrawn="1">
          <p15:clr>
            <a:srgbClr val="F26B43"/>
          </p15:clr>
        </p15:guide>
        <p15:guide id="6" orient="horz" pos="1107" userDrawn="1">
          <p15:clr>
            <a:srgbClr val="F26B43"/>
          </p15:clr>
        </p15:guide>
        <p15:guide id="7" pos="2683" userDrawn="1">
          <p15:clr>
            <a:srgbClr val="F26B43"/>
          </p15:clr>
        </p15:guide>
        <p15:guide id="8" orient="horz" pos="38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Neural Networks</a:t>
            </a:r>
            <a:endParaRPr lang="en-GB" dirty="0"/>
          </a:p>
        </p:txBody>
      </p:sp>
      <p:sp>
        <p:nvSpPr>
          <p:cNvPr id="5" name="Subtitle 4"/>
          <p:cNvSpPr>
            <a:spLocks noGrp="1"/>
          </p:cNvSpPr>
          <p:nvPr>
            <p:ph type="body" sz="quarter" idx="11"/>
          </p:nvPr>
        </p:nvSpPr>
        <p:spPr/>
        <p:txBody>
          <a:bodyPr/>
          <a:lstStyle/>
          <a:p>
            <a:r>
              <a:rPr lang="en-GB" dirty="0"/>
              <a:t>FEB 2019</a:t>
            </a:r>
          </a:p>
        </p:txBody>
      </p:sp>
      <p:sp>
        <p:nvSpPr>
          <p:cNvPr id="7" name="Text Placeholder 6">
            <a:extLst>
              <a:ext uri="{FF2B5EF4-FFF2-40B4-BE49-F238E27FC236}">
                <a16:creationId xmlns:a16="http://schemas.microsoft.com/office/drawing/2014/main" id="{F233AEAE-04D6-4491-A4E6-721D1FC97927}"/>
              </a:ext>
            </a:extLst>
          </p:cNvPr>
          <p:cNvSpPr>
            <a:spLocks noGrp="1"/>
          </p:cNvSpPr>
          <p:nvPr>
            <p:ph type="body" sz="quarter" idx="14"/>
          </p:nvPr>
        </p:nvSpPr>
        <p:spPr/>
        <p:txBody>
          <a:bodyPr/>
          <a:lstStyle/>
          <a:p>
            <a:r>
              <a:rPr lang="en-US" dirty="0"/>
              <a:t>Prepared by - Ishan</a:t>
            </a:r>
          </a:p>
        </p:txBody>
      </p:sp>
    </p:spTree>
    <p:extLst>
      <p:ext uri="{BB962C8B-B14F-4D97-AF65-F5344CB8AC3E}">
        <p14:creationId xmlns:p14="http://schemas.microsoft.com/office/powerpoint/2010/main" val="234521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D402E8-9C76-456C-A193-1AA9FA5C961E}"/>
              </a:ext>
            </a:extLst>
          </p:cNvPr>
          <p:cNvSpPr>
            <a:spLocks noGrp="1"/>
          </p:cNvSpPr>
          <p:nvPr>
            <p:ph sz="quarter" idx="16"/>
          </p:nvPr>
        </p:nvSpPr>
        <p:spPr/>
        <p:txBody>
          <a:bodyPr/>
          <a:lstStyle/>
          <a:p>
            <a:pPr>
              <a:buFont typeface="+mj-lt"/>
              <a:buAutoNum type="alphaUcPeriod"/>
            </a:pPr>
            <a:r>
              <a:rPr lang="en-US" dirty="0"/>
              <a:t>Human neuron</a:t>
            </a:r>
          </a:p>
          <a:p>
            <a:pPr>
              <a:buFont typeface="+mj-lt"/>
              <a:buAutoNum type="alphaUcPeriod"/>
            </a:pPr>
            <a:r>
              <a:rPr lang="en-US" dirty="0"/>
              <a:t>Artificial neuron or hidden unity; </a:t>
            </a:r>
          </a:p>
          <a:p>
            <a:pPr>
              <a:buFont typeface="+mj-lt"/>
              <a:buAutoNum type="alphaUcPeriod"/>
            </a:pPr>
            <a:r>
              <a:rPr lang="en-US" dirty="0"/>
              <a:t>Biological synapse</a:t>
            </a:r>
          </a:p>
          <a:p>
            <a:pPr>
              <a:buFont typeface="+mj-lt"/>
              <a:buAutoNum type="alphaUcPeriod"/>
            </a:pPr>
            <a:r>
              <a:rPr lang="en-US" dirty="0"/>
              <a:t>ANN synapses</a:t>
            </a:r>
          </a:p>
          <a:p>
            <a:endParaRPr lang="en-US" dirty="0"/>
          </a:p>
        </p:txBody>
      </p:sp>
      <p:sp>
        <p:nvSpPr>
          <p:cNvPr id="3" name="Title 2">
            <a:extLst>
              <a:ext uri="{FF2B5EF4-FFF2-40B4-BE49-F238E27FC236}">
                <a16:creationId xmlns:a16="http://schemas.microsoft.com/office/drawing/2014/main" id="{0831BDBF-A7F8-4491-8885-3C9A2AAB476F}"/>
              </a:ext>
            </a:extLst>
          </p:cNvPr>
          <p:cNvSpPr>
            <a:spLocks noGrp="1"/>
          </p:cNvSpPr>
          <p:nvPr>
            <p:ph type="title"/>
          </p:nvPr>
        </p:nvSpPr>
        <p:spPr/>
        <p:txBody>
          <a:bodyPr/>
          <a:lstStyle/>
          <a:p>
            <a:r>
              <a:rPr lang="en-US" dirty="0"/>
              <a:t>Neural Networks</a:t>
            </a:r>
          </a:p>
        </p:txBody>
      </p:sp>
      <p:pic>
        <p:nvPicPr>
          <p:cNvPr id="7" name="Picture 2" descr="https://www.intechopen.com/media/chapter/39067/media/image1.png">
            <a:extLst>
              <a:ext uri="{FF2B5EF4-FFF2-40B4-BE49-F238E27FC236}">
                <a16:creationId xmlns:a16="http://schemas.microsoft.com/office/drawing/2014/main" id="{13B2F8BB-DACB-4BD1-A158-C2BE13C94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956" y="1248407"/>
            <a:ext cx="6560598" cy="463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72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9E404-5B46-4226-9AAD-0EC62FE04FFA}"/>
              </a:ext>
            </a:extLst>
          </p:cNvPr>
          <p:cNvSpPr>
            <a:spLocks noGrp="1"/>
          </p:cNvSpPr>
          <p:nvPr>
            <p:ph type="title"/>
          </p:nvPr>
        </p:nvSpPr>
        <p:spPr/>
        <p:txBody>
          <a:bodyPr/>
          <a:lstStyle/>
          <a:p>
            <a:r>
              <a:rPr lang="en-US" dirty="0"/>
              <a:t>Defining Neural Network</a:t>
            </a:r>
            <a:br>
              <a:rPr lang="en-US" dirty="0"/>
            </a:br>
            <a:endParaRPr lang="en-US" dirty="0"/>
          </a:p>
        </p:txBody>
      </p:sp>
      <p:sp>
        <p:nvSpPr>
          <p:cNvPr id="10" name="Rectangle: Rounded Corners 9">
            <a:extLst>
              <a:ext uri="{FF2B5EF4-FFF2-40B4-BE49-F238E27FC236}">
                <a16:creationId xmlns:a16="http://schemas.microsoft.com/office/drawing/2014/main" id="{BCD5BCEF-E806-442C-AE22-F42AC7D5249E}"/>
              </a:ext>
            </a:extLst>
          </p:cNvPr>
          <p:cNvSpPr/>
          <p:nvPr/>
        </p:nvSpPr>
        <p:spPr>
          <a:xfrm>
            <a:off x="5806440" y="1853431"/>
            <a:ext cx="111858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Network</a:t>
            </a:r>
            <a:endParaRPr lang="en-US" dirty="0"/>
          </a:p>
        </p:txBody>
      </p:sp>
      <p:sp>
        <p:nvSpPr>
          <p:cNvPr id="11" name="Rectangle: Rounded Corners 10">
            <a:extLst>
              <a:ext uri="{FF2B5EF4-FFF2-40B4-BE49-F238E27FC236}">
                <a16:creationId xmlns:a16="http://schemas.microsoft.com/office/drawing/2014/main" id="{A6418AE5-DE54-4333-94C7-F58C0B2FB9BC}"/>
              </a:ext>
            </a:extLst>
          </p:cNvPr>
          <p:cNvSpPr/>
          <p:nvPr/>
        </p:nvSpPr>
        <p:spPr>
          <a:xfrm>
            <a:off x="4892040" y="1853431"/>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sp>
        <p:nvSpPr>
          <p:cNvPr id="12" name="Rectangle: Rounded Corners 11">
            <a:extLst>
              <a:ext uri="{FF2B5EF4-FFF2-40B4-BE49-F238E27FC236}">
                <a16:creationId xmlns:a16="http://schemas.microsoft.com/office/drawing/2014/main" id="{F6978B59-B5EE-463B-861B-FDD1E37D5700}"/>
              </a:ext>
            </a:extLst>
          </p:cNvPr>
          <p:cNvSpPr/>
          <p:nvPr/>
        </p:nvSpPr>
        <p:spPr>
          <a:xfrm>
            <a:off x="2338229" y="3850907"/>
            <a:ext cx="213064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neurons ?</a:t>
            </a:r>
          </a:p>
        </p:txBody>
      </p:sp>
      <p:sp>
        <p:nvSpPr>
          <p:cNvPr id="13" name="Rectangle: Rounded Corners 12">
            <a:extLst>
              <a:ext uri="{FF2B5EF4-FFF2-40B4-BE49-F238E27FC236}">
                <a16:creationId xmlns:a16="http://schemas.microsoft.com/office/drawing/2014/main" id="{1C8B9450-5EBD-468A-9802-8ECEF3086C84}"/>
              </a:ext>
            </a:extLst>
          </p:cNvPr>
          <p:cNvSpPr/>
          <p:nvPr/>
        </p:nvSpPr>
        <p:spPr>
          <a:xfrm>
            <a:off x="7291970" y="3850907"/>
            <a:ext cx="23614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are the connected?</a:t>
            </a:r>
          </a:p>
        </p:txBody>
      </p:sp>
      <p:cxnSp>
        <p:nvCxnSpPr>
          <p:cNvPr id="14" name="Straight Arrow Connector 13">
            <a:extLst>
              <a:ext uri="{FF2B5EF4-FFF2-40B4-BE49-F238E27FC236}">
                <a16:creationId xmlns:a16="http://schemas.microsoft.com/office/drawing/2014/main" id="{BCB5A3ED-26BE-43EB-BBAB-5EAE9E33D397}"/>
              </a:ext>
            </a:extLst>
          </p:cNvPr>
          <p:cNvCxnSpPr>
            <a:stCxn id="12" idx="0"/>
            <a:endCxn id="11" idx="1"/>
          </p:cNvCxnSpPr>
          <p:nvPr/>
        </p:nvCxnSpPr>
        <p:spPr>
          <a:xfrm flipV="1">
            <a:off x="3403550" y="2310631"/>
            <a:ext cx="1488490" cy="1540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D70D91-5DC5-4AC6-9784-77D7808EB6B1}"/>
              </a:ext>
            </a:extLst>
          </p:cNvPr>
          <p:cNvCxnSpPr>
            <a:stCxn id="13" idx="0"/>
            <a:endCxn id="10" idx="3"/>
          </p:cNvCxnSpPr>
          <p:nvPr/>
        </p:nvCxnSpPr>
        <p:spPr>
          <a:xfrm flipH="1" flipV="1">
            <a:off x="6925026" y="2310631"/>
            <a:ext cx="1547674" cy="1540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57E4814-F97D-4122-B24D-1D06F6D959C9}"/>
              </a:ext>
            </a:extLst>
          </p:cNvPr>
          <p:cNvSpPr txBox="1"/>
          <p:nvPr/>
        </p:nvSpPr>
        <p:spPr>
          <a:xfrm>
            <a:off x="3418318" y="5741850"/>
            <a:ext cx="4776244" cy="369332"/>
          </a:xfrm>
          <a:prstGeom prst="rect">
            <a:avLst/>
          </a:prstGeom>
          <a:noFill/>
        </p:spPr>
        <p:txBody>
          <a:bodyPr wrap="none" rtlCol="0">
            <a:spAutoFit/>
          </a:bodyPr>
          <a:lstStyle/>
          <a:p>
            <a:r>
              <a:rPr lang="en-US" dirty="0"/>
              <a:t>*We will get to a more traditional definition later</a:t>
            </a:r>
          </a:p>
        </p:txBody>
      </p:sp>
    </p:spTree>
    <p:extLst>
      <p:ext uri="{BB962C8B-B14F-4D97-AF65-F5344CB8AC3E}">
        <p14:creationId xmlns:p14="http://schemas.microsoft.com/office/powerpoint/2010/main" val="582631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6487125" cy="4403725"/>
          </a:xfrm>
        </p:spPr>
        <p:txBody>
          <a:bodyPr/>
          <a:lstStyle/>
          <a:p>
            <a:r>
              <a:rPr lang="en-US" b="1" dirty="0"/>
              <a:t>Neuron </a:t>
            </a:r>
            <a:r>
              <a:rPr lang="en-US" dirty="0"/>
              <a:t>— It is the basic unit of a neural network. It gets certain number of inputs and a bias value. When a signal value arrives, it gets multiplied by a weight value and bias is added.</a:t>
            </a:r>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Neural Network</a:t>
            </a:r>
          </a:p>
        </p:txBody>
      </p:sp>
      <p:pic>
        <p:nvPicPr>
          <p:cNvPr id="1026" name="Picture 2" descr="https://cdn-images-1.medium.com/max/800/1*6aaAu20L9F2qfYGIK8Jssg.png">
            <a:extLst>
              <a:ext uri="{FF2B5EF4-FFF2-40B4-BE49-F238E27FC236}">
                <a16:creationId xmlns:a16="http://schemas.microsoft.com/office/drawing/2014/main" id="{3492D8DC-C306-4C5F-882F-D83FF11472BC}"/>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6870582" y="1543132"/>
            <a:ext cx="4913313" cy="1350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H2GFATdntBwfKcR4Kuc5mw.png">
            <a:extLst>
              <a:ext uri="{FF2B5EF4-FFF2-40B4-BE49-F238E27FC236}">
                <a16:creationId xmlns:a16="http://schemas.microsoft.com/office/drawing/2014/main" id="{A14C76DF-E92C-4F67-BDA1-67622B7F4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937" y="3283163"/>
            <a:ext cx="348615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720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6487125" cy="4403725"/>
          </a:xfrm>
        </p:spPr>
        <p:txBody>
          <a:bodyPr/>
          <a:lstStyle/>
          <a:p>
            <a:r>
              <a:rPr lang="en-US" b="1" dirty="0"/>
              <a:t>Connections </a:t>
            </a:r>
            <a:r>
              <a:rPr lang="en-US" dirty="0"/>
              <a:t>— It connects one neuron in one layer to another neuron in other layer or the same layer. A connection always has a weight value associated with it. Goal of the training is to update this weight value to decrease the loss(error).</a:t>
            </a:r>
          </a:p>
          <a:p>
            <a:endParaRPr lang="en-US" dirty="0"/>
          </a:p>
          <a:p>
            <a:pPr marL="0" indent="0">
              <a:buNone/>
            </a:pPr>
            <a:endParaRPr lang="en-US" dirty="0"/>
          </a:p>
          <a:p>
            <a:r>
              <a:rPr lang="en-US" b="1" dirty="0"/>
              <a:t>Bias</a:t>
            </a:r>
            <a:r>
              <a:rPr lang="en-US" dirty="0"/>
              <a:t>(Offset) — It is an extra input to neurons and it is always 1, and has it’s own connection weight. This makes sure that even when all the inputs are none (all 0’s) there’s </a:t>
            </a:r>
            <a:r>
              <a:rPr lang="en-US" dirty="0" err="1"/>
              <a:t>gonna</a:t>
            </a:r>
            <a:r>
              <a:rPr lang="en-US" dirty="0"/>
              <a:t> be an activation in the neuron.</a:t>
            </a:r>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Neural Network</a:t>
            </a:r>
          </a:p>
        </p:txBody>
      </p:sp>
      <p:pic>
        <p:nvPicPr>
          <p:cNvPr id="2050" name="Picture 2" descr="https://cdn-images-1.medium.com/max/600/1*5zQUUvTbSTJyGQH_qdB2hA.png">
            <a:extLst>
              <a:ext uri="{FF2B5EF4-FFF2-40B4-BE49-F238E27FC236}">
                <a16:creationId xmlns:a16="http://schemas.microsoft.com/office/drawing/2014/main" id="{18161C03-826F-4623-A054-918F4D691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37" y="1160749"/>
            <a:ext cx="3486150" cy="17837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600/1*0NKtEk20-qnaLkwOa8DlnA.png">
            <a:extLst>
              <a:ext uri="{FF2B5EF4-FFF2-40B4-BE49-F238E27FC236}">
                <a16:creationId xmlns:a16="http://schemas.microsoft.com/office/drawing/2014/main" id="{573FDF22-7C90-4536-ADFB-07439CFB2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455" y="3357441"/>
            <a:ext cx="2947113" cy="218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533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5712543" cy="4403725"/>
          </a:xfrm>
        </p:spPr>
        <p:txBody>
          <a:bodyPr/>
          <a:lstStyle/>
          <a:p>
            <a:r>
              <a:rPr lang="en-US" b="1" dirty="0"/>
              <a:t>Activation Function(Transfer Function) — </a:t>
            </a:r>
            <a:r>
              <a:rPr lang="en-US" dirty="0"/>
              <a:t>Activation functions are used to introduce non-linearity to neural networks. It squashes the values in a smaller range viz. a Sigmoid activation function squashes values between a range 0 to 1. There are many activation functions used in deep learning industry and </a:t>
            </a:r>
            <a:r>
              <a:rPr lang="en-US" dirty="0" err="1"/>
              <a:t>ReLU</a:t>
            </a:r>
            <a:r>
              <a:rPr lang="en-US" dirty="0"/>
              <a:t>, </a:t>
            </a:r>
            <a:r>
              <a:rPr lang="en-US" dirty="0" err="1"/>
              <a:t>SeLU</a:t>
            </a:r>
            <a:r>
              <a:rPr lang="en-US" dirty="0"/>
              <a:t> and </a:t>
            </a:r>
            <a:r>
              <a:rPr lang="en-US" dirty="0" err="1"/>
              <a:t>TanH</a:t>
            </a:r>
            <a:r>
              <a:rPr lang="en-US" dirty="0"/>
              <a:t> are preferred over sigmoid activation function. In this article I have explained the different activation functions available.</a:t>
            </a:r>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Neural Network</a:t>
            </a:r>
          </a:p>
        </p:txBody>
      </p:sp>
      <p:pic>
        <p:nvPicPr>
          <p:cNvPr id="3074" name="Picture 2" descr="https://cdn-images-1.medium.com/max/800/1*p_hyqAtyI8pbt2kEl6siOQ.png">
            <a:extLst>
              <a:ext uri="{FF2B5EF4-FFF2-40B4-BE49-F238E27FC236}">
                <a16:creationId xmlns:a16="http://schemas.microsoft.com/office/drawing/2014/main" id="{43B2070A-BCAA-4DA2-A635-AAB06D46B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059" y="1469465"/>
            <a:ext cx="6044941" cy="470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535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5712543" cy="4403725"/>
          </a:xfrm>
        </p:spPr>
        <p:txBody>
          <a:bodyPr/>
          <a:lstStyle/>
          <a:p>
            <a:r>
              <a:rPr lang="en-US" b="1" dirty="0"/>
              <a:t>Input Layer </a:t>
            </a:r>
            <a:r>
              <a:rPr lang="en-US" dirty="0"/>
              <a:t>— This is the first layer in the neural network. It takes input values and passes them on to the next layer. It doesn’t apply any operations on the values &amp; has no weights and biases values associated. </a:t>
            </a:r>
          </a:p>
          <a:p>
            <a:r>
              <a:rPr lang="en-US" b="1" dirty="0"/>
              <a:t>Hidden Layers </a:t>
            </a:r>
            <a:r>
              <a:rPr lang="en-US" dirty="0"/>
              <a:t>— Hidden layers have neurons which apply different transformations to the input data. Last hidden layer passes on values to the output layer. All the neurons in a hidden layer are connected to each and every neuron in the next layer, hence we have a fully connected hidden layers.</a:t>
            </a:r>
          </a:p>
          <a:p>
            <a:r>
              <a:rPr lang="en-US" b="1" dirty="0"/>
              <a:t>Output Layer </a:t>
            </a:r>
            <a:r>
              <a:rPr lang="en-US" dirty="0"/>
              <a:t>— This layer is the last layer in the network &amp; receives input from the last hidden layer. With this layer we can get desired number of values and in a desired range. </a:t>
            </a:r>
            <a:endParaRPr lang="en-US" b="1" dirty="0"/>
          </a:p>
          <a:p>
            <a:r>
              <a:rPr lang="en-US" b="1" dirty="0"/>
              <a:t>Input Shape </a:t>
            </a:r>
            <a:r>
              <a:rPr lang="en-US" dirty="0"/>
              <a:t>— It is the shape of the input matrix we pass to the input layer.</a:t>
            </a:r>
          </a:p>
          <a:p>
            <a:r>
              <a:rPr lang="en-US" b="1" dirty="0"/>
              <a:t>Weights—</a:t>
            </a:r>
            <a:r>
              <a:rPr lang="en-US" dirty="0"/>
              <a:t> A weight represent the strength of the connection between units. Weights near zero means changing this input will not change the output. Negative weights mean increasing this input will decrease the output. A weight decides how much influence the input will have on the output.</a:t>
            </a:r>
          </a:p>
          <a:p>
            <a:endParaRPr lang="en-US" b="1" dirty="0"/>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Neural Network</a:t>
            </a:r>
          </a:p>
        </p:txBody>
      </p:sp>
      <p:pic>
        <p:nvPicPr>
          <p:cNvPr id="4098" name="Picture 2" descr="https://cdn-images-1.medium.com/max/800/1*YL2a2dbDQ5754h_ktDj8mQ.png">
            <a:extLst>
              <a:ext uri="{FF2B5EF4-FFF2-40B4-BE49-F238E27FC236}">
                <a16:creationId xmlns:a16="http://schemas.microsoft.com/office/drawing/2014/main" id="{AE3E04D3-5C02-44C9-A9CA-44CCA4810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9070"/>
            <a:ext cx="6102256" cy="347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89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DC485F-2FEA-4C2C-BEA3-A27CE33666BF}"/>
              </a:ext>
            </a:extLst>
          </p:cNvPr>
          <p:cNvSpPr>
            <a:spLocks noGrp="1"/>
          </p:cNvSpPr>
          <p:nvPr>
            <p:ph sz="quarter" idx="16"/>
          </p:nvPr>
        </p:nvSpPr>
        <p:spPr>
          <a:xfrm>
            <a:off x="383457" y="1773238"/>
            <a:ext cx="6614801" cy="4403725"/>
          </a:xfrm>
        </p:spPr>
        <p:txBody>
          <a:bodyPr/>
          <a:lstStyle/>
          <a:p>
            <a:r>
              <a:rPr lang="en-US" b="1" dirty="0"/>
              <a:t>Forward Propagation</a:t>
            </a:r>
            <a:r>
              <a:rPr lang="en-US" dirty="0"/>
              <a:t> — Forward propagation is a process of feeding input values to the neural network and getting an output which we call predicted value. Sometimes we refer forward propagation as inference. When we feed the input values to the neural network’s first layer, it goes without any operations. Second layer takes values from first layer and applies multiplication, addition and activation operations and passes this value to the next layer. Same process repeats for subsequent layers and finally we get an output value from the last layer.</a:t>
            </a:r>
          </a:p>
          <a:p>
            <a:endParaRPr lang="en-US" dirty="0"/>
          </a:p>
          <a:p>
            <a:pPr marL="0" indent="0">
              <a:buNone/>
            </a:pPr>
            <a:endParaRPr lang="en-US" dirty="0"/>
          </a:p>
          <a:p>
            <a:r>
              <a:rPr lang="en-US" b="1" dirty="0"/>
              <a:t>Back-Propagation :</a:t>
            </a:r>
          </a:p>
          <a:p>
            <a:pPr lvl="1"/>
            <a:r>
              <a:rPr lang="en-US" dirty="0"/>
              <a:t>Backpropagation is a method used in artificial neural networks to calculate a gradient that is needed in the calculation of the weights to be used in the network.</a:t>
            </a:r>
          </a:p>
          <a:p>
            <a:pPr lvl="1"/>
            <a:r>
              <a:rPr lang="en-US" dirty="0"/>
              <a:t>Backpropagation is shorthand for "the backward propagation of errors," since an error is computed at the output and distributed backwards throughout the network’s layers.</a:t>
            </a:r>
          </a:p>
        </p:txBody>
      </p:sp>
      <p:sp>
        <p:nvSpPr>
          <p:cNvPr id="2" name="Title 1">
            <a:extLst>
              <a:ext uri="{FF2B5EF4-FFF2-40B4-BE49-F238E27FC236}">
                <a16:creationId xmlns:a16="http://schemas.microsoft.com/office/drawing/2014/main" id="{1916B0E9-BFB7-479F-A3BD-0CBC792FCAA8}"/>
              </a:ext>
            </a:extLst>
          </p:cNvPr>
          <p:cNvSpPr>
            <a:spLocks noGrp="1"/>
          </p:cNvSpPr>
          <p:nvPr>
            <p:ph type="title"/>
          </p:nvPr>
        </p:nvSpPr>
        <p:spPr/>
        <p:txBody>
          <a:bodyPr/>
          <a:lstStyle/>
          <a:p>
            <a:r>
              <a:rPr lang="en-US" dirty="0"/>
              <a:t>Neural Network</a:t>
            </a:r>
          </a:p>
        </p:txBody>
      </p:sp>
      <p:pic>
        <p:nvPicPr>
          <p:cNvPr id="5122" name="Picture 2" descr="https://cdn-images-1.medium.com/max/800/0*KOoCMnuItbHKq5Xx.png">
            <a:extLst>
              <a:ext uri="{FF2B5EF4-FFF2-40B4-BE49-F238E27FC236}">
                <a16:creationId xmlns:a16="http://schemas.microsoft.com/office/drawing/2014/main" id="{296EE813-4E66-499D-8E5E-EBEACB671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799" y="4009938"/>
            <a:ext cx="3552617" cy="2607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images-1.medium.com/max/800/0*S-FQtnzUxIBFpObg.png">
            <a:extLst>
              <a:ext uri="{FF2B5EF4-FFF2-40B4-BE49-F238E27FC236}">
                <a16:creationId xmlns:a16="http://schemas.microsoft.com/office/drawing/2014/main" id="{0A4D4961-7E65-4F67-9920-DAD245523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258" y="1351401"/>
            <a:ext cx="3933158" cy="221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70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511B44-1150-4C52-A26D-5F5BED515DB6}"/>
              </a:ext>
            </a:extLst>
          </p:cNvPr>
          <p:cNvSpPr>
            <a:spLocks noGrp="1"/>
          </p:cNvSpPr>
          <p:nvPr>
            <p:ph type="title"/>
          </p:nvPr>
        </p:nvSpPr>
        <p:spPr/>
        <p:txBody>
          <a:bodyPr/>
          <a:lstStyle/>
          <a:p>
            <a:r>
              <a:rPr lang="en-US" dirty="0"/>
              <a:t>Neural Network</a:t>
            </a:r>
          </a:p>
        </p:txBody>
      </p:sp>
      <p:pic>
        <p:nvPicPr>
          <p:cNvPr id="1026" name="Picture 2" descr="Image result for whiteboard teaching gif">
            <a:extLst>
              <a:ext uri="{FF2B5EF4-FFF2-40B4-BE49-F238E27FC236}">
                <a16:creationId xmlns:a16="http://schemas.microsoft.com/office/drawing/2014/main" id="{CECA2A80-0F23-46A7-9151-FF13B4C75077}"/>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2844" y="2624138"/>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CE7D2E0-7749-495C-A5B6-BAF121AD4F23}"/>
              </a:ext>
            </a:extLst>
          </p:cNvPr>
          <p:cNvSpPr txBox="1"/>
          <p:nvPr/>
        </p:nvSpPr>
        <p:spPr>
          <a:xfrm>
            <a:off x="4816772" y="1866255"/>
            <a:ext cx="2558456" cy="307777"/>
          </a:xfrm>
          <a:prstGeom prst="rect">
            <a:avLst/>
          </a:prstGeom>
          <a:noFill/>
        </p:spPr>
        <p:txBody>
          <a:bodyPr wrap="none" rtlCol="0">
            <a:spAutoFit/>
          </a:bodyPr>
          <a:lstStyle/>
          <a:p>
            <a:pPr algn="ctr"/>
            <a:r>
              <a:rPr lang="en-US" sz="1400" dirty="0">
                <a:solidFill>
                  <a:srgbClr val="DC0009"/>
                </a:solidFill>
              </a:rPr>
              <a:t>Pay attention to the white board</a:t>
            </a:r>
            <a:endParaRPr lang="en-US" sz="1400" dirty="0"/>
          </a:p>
        </p:txBody>
      </p:sp>
    </p:spTree>
    <p:extLst>
      <p:ext uri="{BB962C8B-B14F-4D97-AF65-F5344CB8AC3E}">
        <p14:creationId xmlns:p14="http://schemas.microsoft.com/office/powerpoint/2010/main" val="3391269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What is a Neuron</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FC4D96E-3CCA-4D18-986E-9F868C59F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5"/>
            <a:ext cx="12192000" cy="6110155"/>
          </a:xfrm>
          <a:prstGeom prst="rect">
            <a:avLst/>
          </a:prstGeom>
        </p:spPr>
      </p:pic>
    </p:spTree>
    <p:extLst>
      <p:ext uri="{BB962C8B-B14F-4D97-AF65-F5344CB8AC3E}">
        <p14:creationId xmlns:p14="http://schemas.microsoft.com/office/powerpoint/2010/main" val="123224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What is a Neuron Network</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8F8C868-E67E-481F-A7FE-A85073E5E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5"/>
            <a:ext cx="12192000" cy="6110856"/>
          </a:xfrm>
          <a:prstGeom prst="rect">
            <a:avLst/>
          </a:prstGeom>
        </p:spPr>
      </p:pic>
    </p:spTree>
    <p:extLst>
      <p:ext uri="{BB962C8B-B14F-4D97-AF65-F5344CB8AC3E}">
        <p14:creationId xmlns:p14="http://schemas.microsoft.com/office/powerpoint/2010/main" val="3557676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Why Neural Networks ?</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What is Neural Network and how it works ?</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Neural Networks for Handwritten Digits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Tree>
    <p:extLst>
      <p:ext uri="{BB962C8B-B14F-4D97-AF65-F5344CB8AC3E}">
        <p14:creationId xmlns:p14="http://schemas.microsoft.com/office/powerpoint/2010/main" val="278622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Input layer and activation</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8">
            <a:extLst>
              <a:ext uri="{FF2B5EF4-FFF2-40B4-BE49-F238E27FC236}">
                <a16:creationId xmlns:a16="http://schemas.microsoft.com/office/drawing/2014/main" id="{5417BD66-C5D2-43C1-8F7A-6881F40BF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6"/>
            <a:ext cx="12192000" cy="6110154"/>
          </a:xfrm>
          <a:prstGeom prst="rect">
            <a:avLst/>
          </a:prstGeom>
        </p:spPr>
      </p:pic>
    </p:spTree>
    <p:extLst>
      <p:ext uri="{BB962C8B-B14F-4D97-AF65-F5344CB8AC3E}">
        <p14:creationId xmlns:p14="http://schemas.microsoft.com/office/powerpoint/2010/main" val="25739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Output layer and Hidden Layer</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8">
            <a:extLst>
              <a:ext uri="{FF2B5EF4-FFF2-40B4-BE49-F238E27FC236}">
                <a16:creationId xmlns:a16="http://schemas.microsoft.com/office/drawing/2014/main" id="{598E2DAF-FE2A-49A1-9E0B-709B1BCB2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3099572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Complete Picture</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8">
            <a:extLst>
              <a:ext uri="{FF2B5EF4-FFF2-40B4-BE49-F238E27FC236}">
                <a16:creationId xmlns:a16="http://schemas.microsoft.com/office/drawing/2014/main" id="{598E2DAF-FE2A-49A1-9E0B-709B1BCB2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220568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What are the Layers Doing ?</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6" name="Content Placeholder 4">
            <a:extLst>
              <a:ext uri="{FF2B5EF4-FFF2-40B4-BE49-F238E27FC236}">
                <a16:creationId xmlns:a16="http://schemas.microsoft.com/office/drawing/2014/main" id="{FBAE4E9F-6678-4355-9BAD-A8CBC96C6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1237654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What are the Layers Doing ?</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4">
            <a:extLst>
              <a:ext uri="{FF2B5EF4-FFF2-40B4-BE49-F238E27FC236}">
                <a16:creationId xmlns:a16="http://schemas.microsoft.com/office/drawing/2014/main" id="{DD330549-7F8A-4689-86AE-A4CC6FD38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3978693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Weights</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6" name="Content Placeholder 4">
            <a:extLst>
              <a:ext uri="{FF2B5EF4-FFF2-40B4-BE49-F238E27FC236}">
                <a16:creationId xmlns:a16="http://schemas.microsoft.com/office/drawing/2014/main" id="{E791A30B-8C9E-425A-8851-C435E405A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5"/>
            <a:ext cx="12192000" cy="6110154"/>
          </a:xfrm>
          <a:prstGeom prst="rect">
            <a:avLst/>
          </a:prstGeom>
        </p:spPr>
      </p:pic>
    </p:spTree>
    <p:extLst>
      <p:ext uri="{BB962C8B-B14F-4D97-AF65-F5344CB8AC3E}">
        <p14:creationId xmlns:p14="http://schemas.microsoft.com/office/powerpoint/2010/main" val="4027428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Activation function and Bias</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7" name="Content Placeholder 4">
            <a:extLst>
              <a:ext uri="{FF2B5EF4-FFF2-40B4-BE49-F238E27FC236}">
                <a16:creationId xmlns:a16="http://schemas.microsoft.com/office/drawing/2014/main" id="{EB9036A5-1FEE-4DEC-932C-336DB1965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1592508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Updated definition of neurons</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a:p>
        </p:txBody>
      </p:sp>
      <p:pic>
        <p:nvPicPr>
          <p:cNvPr id="6" name="Content Placeholder 4">
            <a:extLst>
              <a:ext uri="{FF2B5EF4-FFF2-40B4-BE49-F238E27FC236}">
                <a16:creationId xmlns:a16="http://schemas.microsoft.com/office/drawing/2014/main" id="{1B993264-6672-4BA8-A0EE-5843256D9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4176404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Training Process</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dirty="0"/>
          </a:p>
        </p:txBody>
      </p:sp>
      <p:pic>
        <p:nvPicPr>
          <p:cNvPr id="8" name="Content Placeholder 4">
            <a:extLst>
              <a:ext uri="{FF2B5EF4-FFF2-40B4-BE49-F238E27FC236}">
                <a16:creationId xmlns:a16="http://schemas.microsoft.com/office/drawing/2014/main" id="{96661563-9FA5-4172-B20A-B34B98015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4"/>
            <a:ext cx="12192000" cy="6110155"/>
          </a:xfrm>
          <a:prstGeom prst="rect">
            <a:avLst/>
          </a:prstGeom>
        </p:spPr>
      </p:pic>
    </p:spTree>
    <p:extLst>
      <p:ext uri="{BB962C8B-B14F-4D97-AF65-F5344CB8AC3E}">
        <p14:creationId xmlns:p14="http://schemas.microsoft.com/office/powerpoint/2010/main" val="2665987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Why Neural Networks ?</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What is Neural Network and how it works ?</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Neural Networks for Handwritten Digits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Tree>
    <p:extLst>
      <p:ext uri="{BB962C8B-B14F-4D97-AF65-F5344CB8AC3E}">
        <p14:creationId xmlns:p14="http://schemas.microsoft.com/office/powerpoint/2010/main" val="380525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rgbClr val="DB001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Why Neural Networks ?</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What is Neural Network and how it works ?</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Neural Networks for Handwritten Digits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Tree>
    <p:extLst>
      <p:ext uri="{BB962C8B-B14F-4D97-AF65-F5344CB8AC3E}">
        <p14:creationId xmlns:p14="http://schemas.microsoft.com/office/powerpoint/2010/main" val="2318414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Handwritten digits classification</a:t>
            </a:r>
          </a:p>
        </p:txBody>
      </p:sp>
      <p:sp>
        <p:nvSpPr>
          <p:cNvPr id="3" name="Content Placeholder 2">
            <a:extLst>
              <a:ext uri="{FF2B5EF4-FFF2-40B4-BE49-F238E27FC236}">
                <a16:creationId xmlns:a16="http://schemas.microsoft.com/office/drawing/2014/main" id="{F2BC3BEA-4502-4538-BE68-76E1F655FD3E}"/>
              </a:ext>
            </a:extLst>
          </p:cNvPr>
          <p:cNvSpPr>
            <a:spLocks noGrp="1"/>
          </p:cNvSpPr>
          <p:nvPr>
            <p:ph idx="1"/>
          </p:nvPr>
        </p:nvSpPr>
        <p:spPr/>
        <p:txBody>
          <a:bodyPr/>
          <a:lstStyle/>
          <a:p>
            <a:endParaRPr lang="en-US" dirty="0"/>
          </a:p>
        </p:txBody>
      </p:sp>
      <p:pic>
        <p:nvPicPr>
          <p:cNvPr id="7" name="Content Placeholder 5">
            <a:extLst>
              <a:ext uri="{FF2B5EF4-FFF2-40B4-BE49-F238E27FC236}">
                <a16:creationId xmlns:a16="http://schemas.microsoft.com/office/drawing/2014/main" id="{F14F9E4D-7560-4B28-A7E3-C37765910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7845"/>
            <a:ext cx="12191999" cy="6110155"/>
          </a:xfrm>
          <a:prstGeom prst="rect">
            <a:avLst/>
          </a:prstGeom>
        </p:spPr>
      </p:pic>
    </p:spTree>
    <p:extLst>
      <p:ext uri="{BB962C8B-B14F-4D97-AF65-F5344CB8AC3E}">
        <p14:creationId xmlns:p14="http://schemas.microsoft.com/office/powerpoint/2010/main" val="39479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MNIST dataset</a:t>
            </a:r>
          </a:p>
        </p:txBody>
      </p:sp>
      <p:pic>
        <p:nvPicPr>
          <p:cNvPr id="6" name="Content Placeholder 5">
            <a:extLst>
              <a:ext uri="{FF2B5EF4-FFF2-40B4-BE49-F238E27FC236}">
                <a16:creationId xmlns:a16="http://schemas.microsoft.com/office/drawing/2014/main" id="{65F2CB66-684B-4DC2-9D13-80092CF3CA28}"/>
              </a:ext>
            </a:extLst>
          </p:cNvPr>
          <p:cNvPicPr>
            <a:picLocks noGrp="1" noChangeAspect="1"/>
          </p:cNvPicPr>
          <p:nvPr>
            <p:ph idx="1"/>
          </p:nvPr>
        </p:nvPicPr>
        <p:blipFill>
          <a:blip r:embed="rId2"/>
          <a:stretch>
            <a:fillRect/>
          </a:stretch>
        </p:blipFill>
        <p:spPr>
          <a:xfrm>
            <a:off x="0" y="747845"/>
            <a:ext cx="12192000" cy="6110155"/>
          </a:xfrm>
          <a:prstGeom prst="rect">
            <a:avLst/>
          </a:prstGeom>
        </p:spPr>
      </p:pic>
    </p:spTree>
    <p:extLst>
      <p:ext uri="{BB962C8B-B14F-4D97-AF65-F5344CB8AC3E}">
        <p14:creationId xmlns:p14="http://schemas.microsoft.com/office/powerpoint/2010/main" val="200391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Goal ?</a:t>
            </a:r>
          </a:p>
        </p:txBody>
      </p:sp>
      <p:pic>
        <p:nvPicPr>
          <p:cNvPr id="8" name="Content Placeholder 7">
            <a:extLst>
              <a:ext uri="{FF2B5EF4-FFF2-40B4-BE49-F238E27FC236}">
                <a16:creationId xmlns:a16="http://schemas.microsoft.com/office/drawing/2014/main" id="{9A45DE25-C106-4B8D-9D00-D7386296EEE1}"/>
              </a:ext>
            </a:extLst>
          </p:cNvPr>
          <p:cNvPicPr>
            <a:picLocks noGrp="1" noChangeAspect="1"/>
          </p:cNvPicPr>
          <p:nvPr>
            <p:ph idx="1"/>
          </p:nvPr>
        </p:nvPicPr>
        <p:blipFill>
          <a:blip r:embed="rId2"/>
          <a:stretch>
            <a:fillRect/>
          </a:stretch>
        </p:blipFill>
        <p:spPr>
          <a:xfrm>
            <a:off x="1535906" y="2490788"/>
            <a:ext cx="9096375" cy="2943225"/>
          </a:xfrm>
          <a:prstGeom prst="rect">
            <a:avLst/>
          </a:prstGeom>
        </p:spPr>
      </p:pic>
    </p:spTree>
    <p:extLst>
      <p:ext uri="{BB962C8B-B14F-4D97-AF65-F5344CB8AC3E}">
        <p14:creationId xmlns:p14="http://schemas.microsoft.com/office/powerpoint/2010/main" val="3626831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3546-0EDB-4C7F-BC44-47D38865AA38}"/>
              </a:ext>
            </a:extLst>
          </p:cNvPr>
          <p:cNvSpPr>
            <a:spLocks noGrp="1"/>
          </p:cNvSpPr>
          <p:nvPr>
            <p:ph type="title"/>
          </p:nvPr>
        </p:nvSpPr>
        <p:spPr/>
        <p:txBody>
          <a:bodyPr/>
          <a:lstStyle/>
          <a:p>
            <a:r>
              <a:rPr lang="en-US" dirty="0"/>
              <a:t>Expected training process</a:t>
            </a:r>
          </a:p>
        </p:txBody>
      </p:sp>
      <p:sp>
        <p:nvSpPr>
          <p:cNvPr id="5" name="Content Placeholder 4">
            <a:extLst>
              <a:ext uri="{FF2B5EF4-FFF2-40B4-BE49-F238E27FC236}">
                <a16:creationId xmlns:a16="http://schemas.microsoft.com/office/drawing/2014/main" id="{33681B5A-020F-4FBA-8557-D91758DD984D}"/>
              </a:ext>
            </a:extLst>
          </p:cNvPr>
          <p:cNvSpPr>
            <a:spLocks noGrp="1"/>
          </p:cNvSpPr>
          <p:nvPr>
            <p:ph idx="1"/>
          </p:nvPr>
        </p:nvSpPr>
        <p:spPr/>
        <p:txBody>
          <a:bodyPr/>
          <a:lstStyle/>
          <a:p>
            <a:endParaRPr lang="en-US"/>
          </a:p>
        </p:txBody>
      </p:sp>
      <p:pic>
        <p:nvPicPr>
          <p:cNvPr id="7" name="Content Placeholder 5">
            <a:extLst>
              <a:ext uri="{FF2B5EF4-FFF2-40B4-BE49-F238E27FC236}">
                <a16:creationId xmlns:a16="http://schemas.microsoft.com/office/drawing/2014/main" id="{F04CD1A9-3578-4A52-AE2F-36E6E35B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845"/>
            <a:ext cx="12192000" cy="6110155"/>
          </a:xfrm>
          <a:prstGeom prst="rect">
            <a:avLst/>
          </a:prstGeom>
        </p:spPr>
      </p:pic>
    </p:spTree>
    <p:extLst>
      <p:ext uri="{BB962C8B-B14F-4D97-AF65-F5344CB8AC3E}">
        <p14:creationId xmlns:p14="http://schemas.microsoft.com/office/powerpoint/2010/main" val="574208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A66-5F1D-416C-A038-B8166A36AFE8}"/>
              </a:ext>
            </a:extLst>
          </p:cNvPr>
          <p:cNvSpPr>
            <a:spLocks noGrp="1"/>
          </p:cNvSpPr>
          <p:nvPr>
            <p:ph type="title"/>
          </p:nvPr>
        </p:nvSpPr>
        <p:spPr/>
        <p:txBody>
          <a:bodyPr/>
          <a:lstStyle/>
          <a:p>
            <a:r>
              <a:rPr lang="en-US" dirty="0">
                <a:solidFill>
                  <a:srgbClr val="DC0009"/>
                </a:solidFill>
              </a:rPr>
              <a:t>Coding Time !</a:t>
            </a:r>
            <a:endParaRPr lang="en-US" dirty="0"/>
          </a:p>
        </p:txBody>
      </p:sp>
      <p:sp>
        <p:nvSpPr>
          <p:cNvPr id="3" name="Content Placeholder 2">
            <a:extLst>
              <a:ext uri="{FF2B5EF4-FFF2-40B4-BE49-F238E27FC236}">
                <a16:creationId xmlns:a16="http://schemas.microsoft.com/office/drawing/2014/main" id="{84160AA1-2C61-475D-9B8D-1BA92F8DA30B}"/>
              </a:ext>
            </a:extLst>
          </p:cNvPr>
          <p:cNvSpPr>
            <a:spLocks noGrp="1"/>
          </p:cNvSpPr>
          <p:nvPr>
            <p:ph idx="1"/>
          </p:nvPr>
        </p:nvSpPr>
        <p:spPr/>
        <p:txBody>
          <a:bodyPr/>
          <a:lstStyle/>
          <a:p>
            <a:pPr marL="0" indent="0" algn="ctr">
              <a:buNone/>
            </a:pPr>
            <a:r>
              <a:rPr lang="en-US" dirty="0">
                <a:solidFill>
                  <a:srgbClr val="DC0009"/>
                </a:solidFill>
              </a:rPr>
              <a:t>C:\Users\... &gt; </a:t>
            </a:r>
            <a:r>
              <a:rPr lang="en-US" dirty="0" err="1">
                <a:solidFill>
                  <a:srgbClr val="DC0009"/>
                </a:solidFill>
              </a:rPr>
              <a:t>jupyter</a:t>
            </a:r>
            <a:r>
              <a:rPr lang="en-US" dirty="0">
                <a:solidFill>
                  <a:srgbClr val="DC0009"/>
                </a:solidFill>
              </a:rPr>
              <a:t> notebook</a:t>
            </a:r>
          </a:p>
          <a:p>
            <a:pPr marL="0" indent="0" algn="ctr">
              <a:buNone/>
            </a:pPr>
            <a:endParaRPr lang="en-US" dirty="0"/>
          </a:p>
          <a:p>
            <a:pPr marL="0" indent="0" algn="ctr">
              <a:buNone/>
            </a:pPr>
            <a:endParaRPr lang="en-US" dirty="0"/>
          </a:p>
        </p:txBody>
      </p:sp>
      <p:pic>
        <p:nvPicPr>
          <p:cNvPr id="6146" name="Picture 2" descr="Image result for cat coding gif">
            <a:extLst>
              <a:ext uri="{FF2B5EF4-FFF2-40B4-BE49-F238E27FC236}">
                <a16:creationId xmlns:a16="http://schemas.microsoft.com/office/drawing/2014/main" id="{25988919-62BA-4D1B-AE65-EBF127094DC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247871"/>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83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5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Try writing a traditional code that takes the image on the right as an input and gives 3 as an output.</a:t>
            </a:r>
          </a:p>
          <a:p>
            <a:endParaRPr lang="en-US" dirty="0"/>
          </a:p>
          <a:p>
            <a:r>
              <a:rPr lang="en-US" dirty="0"/>
              <a:t>Hard ? </a:t>
            </a:r>
          </a:p>
          <a:p>
            <a:pPr marL="0" indent="0">
              <a:buNone/>
            </a:pPr>
            <a:endParaRPr lang="en-US" dirty="0"/>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7" name="Picture 6">
            <a:extLst>
              <a:ext uri="{FF2B5EF4-FFF2-40B4-BE49-F238E27FC236}">
                <a16:creationId xmlns:a16="http://schemas.microsoft.com/office/drawing/2014/main" id="{9E13F978-CBAC-4466-8D03-2A235BBDC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077" y="1773238"/>
            <a:ext cx="7270465" cy="4089636"/>
          </a:xfrm>
          <a:prstGeom prst="rect">
            <a:avLst/>
          </a:prstGeom>
        </p:spPr>
      </p:pic>
    </p:spTree>
    <p:extLst>
      <p:ext uri="{BB962C8B-B14F-4D97-AF65-F5344CB8AC3E}">
        <p14:creationId xmlns:p14="http://schemas.microsoft.com/office/powerpoint/2010/main" val="363884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Now what about 10 digits ?</a:t>
            </a:r>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6" name="Picture 2" descr="https://encrypted-tbn0.gstatic.com/images?q=tbn:ANd9GcT4EYJYMpjNOy07S_eYWqFT6qBTiYOzY_8ykOud1CsmEJ5TDU1Wvw">
            <a:extLst>
              <a:ext uri="{FF2B5EF4-FFF2-40B4-BE49-F238E27FC236}">
                <a16:creationId xmlns:a16="http://schemas.microsoft.com/office/drawing/2014/main" id="{94D8C5EA-1AD3-4450-B43C-C1930241F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73238"/>
            <a:ext cx="4518220" cy="183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96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Now 100 images with different pixel values ?</a:t>
            </a:r>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7" name="Picture 2" descr="Related image">
            <a:extLst>
              <a:ext uri="{FF2B5EF4-FFF2-40B4-BE49-F238E27FC236}">
                <a16:creationId xmlns:a16="http://schemas.microsoft.com/office/drawing/2014/main" id="{3A16A3E0-CAA8-47EF-8594-E4FD7F7D0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649" y="1136551"/>
            <a:ext cx="5040412" cy="504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41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Now ? </a:t>
            </a:r>
          </a:p>
          <a:p>
            <a:r>
              <a:rPr lang="en-US" dirty="0"/>
              <a:t>These are just a few variations of 2 </a:t>
            </a:r>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8" name="Picture 2" descr="Image result for mnist data set">
            <a:extLst>
              <a:ext uri="{FF2B5EF4-FFF2-40B4-BE49-F238E27FC236}">
                <a16:creationId xmlns:a16="http://schemas.microsoft.com/office/drawing/2014/main" id="{FFAE773A-A0D9-4FC9-B6A5-F0B5FF4FF3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1318" y="1390697"/>
            <a:ext cx="7014036" cy="492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05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318556-8F62-4E4C-A9F2-35CD80AAC79B}"/>
              </a:ext>
            </a:extLst>
          </p:cNvPr>
          <p:cNvSpPr>
            <a:spLocks noGrp="1"/>
          </p:cNvSpPr>
          <p:nvPr>
            <p:ph sz="quarter" idx="16"/>
          </p:nvPr>
        </p:nvSpPr>
        <p:spPr/>
        <p:txBody>
          <a:bodyPr/>
          <a:lstStyle/>
          <a:p>
            <a:r>
              <a:rPr lang="en-US" dirty="0"/>
              <a:t>Solution – Neural Networks</a:t>
            </a:r>
          </a:p>
        </p:txBody>
      </p:sp>
      <p:sp>
        <p:nvSpPr>
          <p:cNvPr id="2" name="Title 1">
            <a:extLst>
              <a:ext uri="{FF2B5EF4-FFF2-40B4-BE49-F238E27FC236}">
                <a16:creationId xmlns:a16="http://schemas.microsoft.com/office/drawing/2014/main" id="{8543B7A0-08EB-42CA-928A-33E87013F966}"/>
              </a:ext>
            </a:extLst>
          </p:cNvPr>
          <p:cNvSpPr>
            <a:spLocks noGrp="1"/>
          </p:cNvSpPr>
          <p:nvPr>
            <p:ph type="title"/>
          </p:nvPr>
        </p:nvSpPr>
        <p:spPr/>
        <p:txBody>
          <a:bodyPr/>
          <a:lstStyle/>
          <a:p>
            <a:r>
              <a:rPr lang="en-US" dirty="0"/>
              <a:t>Why neural network ?</a:t>
            </a:r>
          </a:p>
        </p:txBody>
      </p:sp>
      <p:pic>
        <p:nvPicPr>
          <p:cNvPr id="6" name="Picture 5">
            <a:extLst>
              <a:ext uri="{FF2B5EF4-FFF2-40B4-BE49-F238E27FC236}">
                <a16:creationId xmlns:a16="http://schemas.microsoft.com/office/drawing/2014/main" id="{52208B8D-FA1B-43E5-A8CB-8B5E64976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80" y="1028700"/>
            <a:ext cx="8534399" cy="4800600"/>
          </a:xfrm>
          <a:prstGeom prst="rect">
            <a:avLst/>
          </a:prstGeom>
        </p:spPr>
      </p:pic>
    </p:spTree>
    <p:extLst>
      <p:ext uri="{BB962C8B-B14F-4D97-AF65-F5344CB8AC3E}">
        <p14:creationId xmlns:p14="http://schemas.microsoft.com/office/powerpoint/2010/main" val="1639101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BAFA12-E268-49A5-AD5E-6018079A7A02}"/>
              </a:ext>
            </a:extLst>
          </p:cNvPr>
          <p:cNvSpPr/>
          <p:nvPr/>
        </p:nvSpPr>
        <p:spPr>
          <a:xfrm>
            <a:off x="723900" y="59436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1</a:t>
            </a:r>
            <a:endParaRPr lang="en-US" dirty="0"/>
          </a:p>
        </p:txBody>
      </p:sp>
      <p:sp>
        <p:nvSpPr>
          <p:cNvPr id="4" name="Rectangle 3">
            <a:extLst>
              <a:ext uri="{FF2B5EF4-FFF2-40B4-BE49-F238E27FC236}">
                <a16:creationId xmlns:a16="http://schemas.microsoft.com/office/drawing/2014/main" id="{749D9FED-B97E-4F61-A9AD-8099F817B88F}"/>
              </a:ext>
            </a:extLst>
          </p:cNvPr>
          <p:cNvSpPr/>
          <p:nvPr/>
        </p:nvSpPr>
        <p:spPr>
          <a:xfrm>
            <a:off x="1950720" y="59436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Why Neural Networks ?</a:t>
            </a:r>
          </a:p>
        </p:txBody>
      </p:sp>
      <p:sp>
        <p:nvSpPr>
          <p:cNvPr id="6" name="Rectangle 5">
            <a:extLst>
              <a:ext uri="{FF2B5EF4-FFF2-40B4-BE49-F238E27FC236}">
                <a16:creationId xmlns:a16="http://schemas.microsoft.com/office/drawing/2014/main" id="{6F147C96-67F5-4696-B934-039A8CBEBBDB}"/>
              </a:ext>
            </a:extLst>
          </p:cNvPr>
          <p:cNvSpPr/>
          <p:nvPr/>
        </p:nvSpPr>
        <p:spPr>
          <a:xfrm>
            <a:off x="723900" y="1615440"/>
            <a:ext cx="86868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2</a:t>
            </a:r>
            <a:endParaRPr lang="en-US" dirty="0"/>
          </a:p>
        </p:txBody>
      </p:sp>
      <p:sp>
        <p:nvSpPr>
          <p:cNvPr id="7" name="Rectangle 6">
            <a:extLst>
              <a:ext uri="{FF2B5EF4-FFF2-40B4-BE49-F238E27FC236}">
                <a16:creationId xmlns:a16="http://schemas.microsoft.com/office/drawing/2014/main" id="{8130D1C8-19D2-434B-8E55-782DD08A3839}"/>
              </a:ext>
            </a:extLst>
          </p:cNvPr>
          <p:cNvSpPr/>
          <p:nvPr/>
        </p:nvSpPr>
        <p:spPr>
          <a:xfrm>
            <a:off x="1950720" y="1615440"/>
            <a:ext cx="9083040" cy="792480"/>
          </a:xfrm>
          <a:prstGeom prst="rect">
            <a:avLst/>
          </a:prstGeom>
          <a:solidFill>
            <a:srgbClr val="DB00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What is Neural Network and how it works ?</a:t>
            </a:r>
          </a:p>
        </p:txBody>
      </p:sp>
      <p:sp>
        <p:nvSpPr>
          <p:cNvPr id="8" name="Rectangle 7">
            <a:extLst>
              <a:ext uri="{FF2B5EF4-FFF2-40B4-BE49-F238E27FC236}">
                <a16:creationId xmlns:a16="http://schemas.microsoft.com/office/drawing/2014/main" id="{AE587EE9-0155-407A-A99B-68771730B310}"/>
              </a:ext>
            </a:extLst>
          </p:cNvPr>
          <p:cNvSpPr/>
          <p:nvPr/>
        </p:nvSpPr>
        <p:spPr>
          <a:xfrm>
            <a:off x="723900" y="2636520"/>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3</a:t>
            </a:r>
            <a:endParaRPr lang="en-US" dirty="0"/>
          </a:p>
        </p:txBody>
      </p:sp>
      <p:sp>
        <p:nvSpPr>
          <p:cNvPr id="9" name="Rectangle 8">
            <a:extLst>
              <a:ext uri="{FF2B5EF4-FFF2-40B4-BE49-F238E27FC236}">
                <a16:creationId xmlns:a16="http://schemas.microsoft.com/office/drawing/2014/main" id="{3AFE1E79-1F5D-42F6-AF4C-4F3D77FDC1CD}"/>
              </a:ext>
            </a:extLst>
          </p:cNvPr>
          <p:cNvSpPr/>
          <p:nvPr/>
        </p:nvSpPr>
        <p:spPr>
          <a:xfrm>
            <a:off x="1950720" y="2636520"/>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Neural Networks for Handwritten Digits</a:t>
            </a:r>
          </a:p>
        </p:txBody>
      </p:sp>
      <p:sp>
        <p:nvSpPr>
          <p:cNvPr id="10" name="Rectangle 9">
            <a:extLst>
              <a:ext uri="{FF2B5EF4-FFF2-40B4-BE49-F238E27FC236}">
                <a16:creationId xmlns:a16="http://schemas.microsoft.com/office/drawing/2014/main" id="{E53F2056-E7E7-4D78-8068-AEE19E242686}"/>
              </a:ext>
            </a:extLst>
          </p:cNvPr>
          <p:cNvSpPr/>
          <p:nvPr/>
        </p:nvSpPr>
        <p:spPr>
          <a:xfrm>
            <a:off x="723900" y="3657601"/>
            <a:ext cx="86868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4</a:t>
            </a:r>
            <a:endParaRPr lang="en-US" dirty="0"/>
          </a:p>
        </p:txBody>
      </p:sp>
      <p:sp>
        <p:nvSpPr>
          <p:cNvPr id="11" name="Rectangle 10">
            <a:extLst>
              <a:ext uri="{FF2B5EF4-FFF2-40B4-BE49-F238E27FC236}">
                <a16:creationId xmlns:a16="http://schemas.microsoft.com/office/drawing/2014/main" id="{00210CBF-485B-4B33-9549-8D5C5E9B424D}"/>
              </a:ext>
            </a:extLst>
          </p:cNvPr>
          <p:cNvSpPr/>
          <p:nvPr/>
        </p:nvSpPr>
        <p:spPr>
          <a:xfrm>
            <a:off x="1950720" y="3657601"/>
            <a:ext cx="9083040" cy="792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t>Coding Neural Network in </a:t>
            </a:r>
            <a:r>
              <a:rPr lang="en-US" sz="2400" dirty="0" err="1"/>
              <a:t>Tensorflow</a:t>
            </a:r>
            <a:r>
              <a:rPr lang="en-US" sz="2400" dirty="0"/>
              <a:t> </a:t>
            </a:r>
          </a:p>
        </p:txBody>
      </p:sp>
    </p:spTree>
    <p:extLst>
      <p:ext uri="{BB962C8B-B14F-4D97-AF65-F5344CB8AC3E}">
        <p14:creationId xmlns:p14="http://schemas.microsoft.com/office/powerpoint/2010/main" val="16560055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0.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11.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12.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13.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14.xml><?xml version="1.0" encoding="utf-8"?>
<p:tagLst xmlns:a="http://schemas.openxmlformats.org/drawingml/2006/main" xmlns:r="http://schemas.openxmlformats.org/officeDocument/2006/relationships" xmlns:p="http://schemas.openxmlformats.org/presentationml/2006/main">
  <p:tag name="LOGONAME" val="HSBC Private Bank"/>
  <p:tag name="LOGOTOP" val="479.4228"/>
  <p:tag name="LOGOLEFT" val="634.0717"/>
  <p:tag name="LOGOHEIGHT" val="51.49173"/>
  <p:tag name="LOGOWIDTH" val="134.1105"/>
</p:tagLst>
</file>

<file path=ppt/tags/tag15.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16.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17.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18.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19.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2.xml><?xml version="1.0" encoding="utf-8"?>
<p:tagLst xmlns:a="http://schemas.openxmlformats.org/drawingml/2006/main" xmlns:r="http://schemas.openxmlformats.org/officeDocument/2006/relationships" xmlns:p="http://schemas.openxmlformats.org/presentationml/2006/main">
  <p:tag name="LOGONAME" val="HSBC Premier"/>
  <p:tag name="LOGOTOP" val="479.4228"/>
  <p:tag name="LOGOLEFT" val="634.3217"/>
  <p:tag name="LOGOHEIGHT" val="51.36669"/>
  <p:tag name="LOGOWIDTH" val="133.8605"/>
</p:tagLst>
</file>

<file path=ppt/tags/tag20.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21.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22.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ags/tag23.xml><?xml version="1.0" encoding="utf-8"?>
<p:tagLst xmlns:a="http://schemas.openxmlformats.org/drawingml/2006/main" xmlns:r="http://schemas.openxmlformats.org/officeDocument/2006/relationships" xmlns:p="http://schemas.openxmlformats.org/presentationml/2006/main">
  <p:tag name="LOGONAME" val="HSBC Commercial Banking"/>
  <p:tag name="LOGOTOP" val="479.2353"/>
  <p:tag name="LOGOLEFT" val="634.2622"/>
  <p:tag name="LOGOHEIGHT" val="50.17583"/>
  <p:tag name="LOGOWIDTH" val="133.92"/>
</p:tagLst>
</file>

<file path=ppt/tags/tag24.xml><?xml version="1.0" encoding="utf-8"?>
<p:tagLst xmlns:a="http://schemas.openxmlformats.org/drawingml/2006/main" xmlns:r="http://schemas.openxmlformats.org/officeDocument/2006/relationships" xmlns:p="http://schemas.openxmlformats.org/presentationml/2006/main">
  <p:tag name="LOGONAME" val="HSBC Business"/>
  <p:tag name="LOGOTOP" val="479.4376"/>
  <p:tag name="LOGOLEFT" val="634.3217"/>
  <p:tag name="LOGOHEIGHT" val="51.49173"/>
  <p:tag name="LOGOWIDTH" val="133.8605"/>
</p:tagLst>
</file>

<file path=ppt/tags/tag25.xml><?xml version="1.0" encoding="utf-8"?>
<p:tagLst xmlns:a="http://schemas.openxmlformats.org/drawingml/2006/main" xmlns:r="http://schemas.openxmlformats.org/officeDocument/2006/relationships" xmlns:p="http://schemas.openxmlformats.org/presentationml/2006/main">
  <p:tag name="LOGONAME" val="HSBC AMG"/>
  <p:tag name="LOGOTOP" val="479.4228"/>
  <p:tag name="LOGOLEFT" val="634.2622"/>
  <p:tag name="LOGOHEIGHT" val="47.08945"/>
  <p:tag name="LOGOWIDTH" val="133.92"/>
</p:tagLst>
</file>

<file path=ppt/tags/tag26.xml><?xml version="1.0" encoding="utf-8"?>
<p:tagLst xmlns:a="http://schemas.openxmlformats.org/drawingml/2006/main" xmlns:r="http://schemas.openxmlformats.org/officeDocument/2006/relationships" xmlns:p="http://schemas.openxmlformats.org/presentationml/2006/main">
  <p:tag name="LOGONAME" val="HSBC Advance"/>
  <p:tag name="LOGOTOP" val="479.5"/>
  <p:tag name="LOGOLEFT" val="634.2768"/>
  <p:tag name="LOGOHEIGHT" val="51.40276"/>
  <p:tag name="LOGOWIDTH" val="133.9054"/>
</p:tagLst>
</file>

<file path=ppt/tags/tag3.xml><?xml version="1.0" encoding="utf-8"?>
<p:tagLst xmlns:a="http://schemas.openxmlformats.org/drawingml/2006/main" xmlns:r="http://schemas.openxmlformats.org/officeDocument/2006/relationships" xmlns:p="http://schemas.openxmlformats.org/presentationml/2006/main">
  <p:tag name="LOGONAME" val="HSBC Master Brand (Trad Chinese)"/>
  <p:tag name="LOGOTOP" val="479.4228"/>
  <p:tag name="LOGOLEFT" val="634.2622"/>
  <p:tag name="LOGOHEIGHT" val="23.77693"/>
  <p:tag name="LOGOWIDTH" val="133.92"/>
</p:tagLst>
</file>

<file path=ppt/tags/tag4.xml><?xml version="1.0" encoding="utf-8"?>
<p:tagLst xmlns:a="http://schemas.openxmlformats.org/drawingml/2006/main" xmlns:r="http://schemas.openxmlformats.org/officeDocument/2006/relationships" xmlns:p="http://schemas.openxmlformats.org/presentationml/2006/main">
  <p:tag name="LOGONAME" val="HSBC Master Brand (Sim Chinese)"/>
  <p:tag name="LOGOTOP" val="479.0478"/>
  <p:tag name="LOGOLEFT" val="634.5717"/>
  <p:tag name="LOGOHEIGHT" val="23.99614"/>
  <p:tag name="LOGOWIDTH" val="133.6105"/>
</p:tagLst>
</file>

<file path=ppt/tags/tag5.xml><?xml version="1.0" encoding="utf-8"?>
<p:tagLst xmlns:a="http://schemas.openxmlformats.org/drawingml/2006/main" xmlns:r="http://schemas.openxmlformats.org/officeDocument/2006/relationships" xmlns:p="http://schemas.openxmlformats.org/presentationml/2006/main">
  <p:tag name="LOGONAME" val="HSBC Insurance"/>
  <p:tag name="LOGOTOP" val="479.4228"/>
  <p:tag name="LOGOLEFT" val="634.2768"/>
  <p:tag name="LOGOHEIGHT" val="51.40276"/>
  <p:tag name="LOGOWIDTH" val="133.9054"/>
</p:tagLst>
</file>

<file path=ppt/tags/tag6.xml><?xml version="1.0" encoding="utf-8"?>
<p:tagLst xmlns:a="http://schemas.openxmlformats.org/drawingml/2006/main" xmlns:r="http://schemas.openxmlformats.org/officeDocument/2006/relationships" xmlns:p="http://schemas.openxmlformats.org/presentationml/2006/main">
  <p:tag name="LOGONAME" val="HSBC GBM (Trad Chinese)"/>
  <p:tag name="LOGOTOP" val="479.0001"/>
  <p:tag name="LOGOLEFT" val="634.2622"/>
  <p:tag name="LOGOHEIGHT" val="46.73953"/>
  <p:tag name="LOGOWIDTH" val="133.92"/>
</p:tagLst>
</file>

<file path=ppt/tags/tag7.xml><?xml version="1.0" encoding="utf-8"?>
<p:tagLst xmlns:a="http://schemas.openxmlformats.org/drawingml/2006/main" xmlns:r="http://schemas.openxmlformats.org/officeDocument/2006/relationships" xmlns:p="http://schemas.openxmlformats.org/presentationml/2006/main">
  <p:tag name="LOGONAME" val="HSBC GBM (Sim Chinese)"/>
  <p:tag name="LOGOTOP" val="479.0001"/>
  <p:tag name="LOGOLEFT" val="634.2622"/>
  <p:tag name="LOGOHEIGHT" val="47.43937"/>
  <p:tag name="LOGOWIDTH" val="133.92"/>
</p:tagLst>
</file>

<file path=ppt/tags/tag8.xml><?xml version="1.0" encoding="utf-8"?>
<p:tagLst xmlns:a="http://schemas.openxmlformats.org/drawingml/2006/main" xmlns:r="http://schemas.openxmlformats.org/officeDocument/2006/relationships" xmlns:p="http://schemas.openxmlformats.org/presentationml/2006/main">
  <p:tag name="LOGONAME" val="HSBC GBM"/>
  <p:tag name="LOGOTOP" val="479.4228"/>
  <p:tag name="LOGOLEFT" val="634.1968"/>
  <p:tag name="LOGOHEIGHT" val="46.36764"/>
  <p:tag name="LOGOWIDTH" val="133.9854"/>
</p:tagLst>
</file>

<file path=ppt/tags/tag9.xml><?xml version="1.0" encoding="utf-8"?>
<p:tagLst xmlns:a="http://schemas.openxmlformats.org/drawingml/2006/main" xmlns:r="http://schemas.openxmlformats.org/officeDocument/2006/relationships" xmlns:p="http://schemas.openxmlformats.org/presentationml/2006/main">
  <p:tag name="LOGONAME" val="HSBC Corporate"/>
  <p:tag name="LOGOTOP" val="479.2353"/>
  <p:tag name="LOGOLEFT" val="634.3217"/>
  <p:tag name="LOGOHEIGHT" val="55.2411"/>
  <p:tag name="LOGOWIDTH" val="133.8605"/>
</p:tagLst>
</file>

<file path=ppt/theme/theme1.xml><?xml version="1.0" encoding="utf-8"?>
<a:theme xmlns:a="http://schemas.openxmlformats.org/drawingml/2006/main" name="HSBC Template_16x9">
  <a:themeElements>
    <a:clrScheme name="HSBC_Colours">
      <a:dk1>
        <a:sysClr val="windowText" lastClr="000000"/>
      </a:dk1>
      <a:lt1>
        <a:sysClr val="window" lastClr="FFFFFF"/>
      </a:lt1>
      <a:dk2>
        <a:srgbClr val="44546A"/>
      </a:dk2>
      <a:lt2>
        <a:srgbClr val="E7E6E6"/>
      </a:lt2>
      <a:accent1>
        <a:srgbClr val="DB0011"/>
      </a:accent1>
      <a:accent2>
        <a:srgbClr val="767576"/>
      </a:accent2>
      <a:accent3>
        <a:srgbClr val="D7D8D6"/>
      </a:accent3>
      <a:accent4>
        <a:srgbClr val="F3F3F3"/>
      </a:accent4>
      <a:accent5>
        <a:srgbClr val="252525"/>
      </a:accent5>
      <a:accent6>
        <a:srgbClr val="000000"/>
      </a:accent6>
      <a:hlink>
        <a:srgbClr val="0563C1"/>
      </a:hlink>
      <a:folHlink>
        <a:srgbClr val="954F72"/>
      </a:folHlink>
    </a:clrScheme>
    <a:fontScheme name="HSBC_Fonts">
      <a:majorFont>
        <a:latin typeface="Univers Next for HSBC Medium"/>
        <a:ea typeface=""/>
        <a:cs typeface=""/>
      </a:majorFont>
      <a:minorFont>
        <a:latin typeface="Univers Next for HSBC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85750" indent="-285750">
          <a:spcBef>
            <a:spcPts val="1000"/>
          </a:spcBef>
          <a:buClr>
            <a:schemeClr val="accent1"/>
          </a:buClr>
          <a:buSzPct val="90000"/>
          <a:buFont typeface="Wingdings" panose="05000000000000000000" pitchFamily="2" charset="2"/>
          <a:buChar char="u"/>
          <a:defRPr sz="1400" dirty="0" smtClean="0"/>
        </a:defPPr>
      </a:lstStyle>
    </a:txDef>
  </a:objectDefaults>
  <a:extraClrSchemeLst/>
  <a:extLst>
    <a:ext uri="{05A4C25C-085E-4340-85A3-A5531E510DB2}">
      <thm15:themeFamily xmlns:thm15="http://schemas.microsoft.com/office/thememl/2012/main" name="HSBC Template_16x9.potx" id="{AB25DAB7-9000-491C-A5C9-1A4ECDF2EFAE}" vid="{93A3310D-39BB-4381-B876-6FF675574E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7deb33d3-af6b-4b11-bf8d-82ee07054623" ContentTypeId="0x010100528BB31B57C32142822AE3D8EE75529A00F93186ECA8DB91419000FC7B4285339C" PreviousValue="false"/>
</file>

<file path=customXml/item3.xml><?xml version="1.0" encoding="utf-8"?>
<ct:contentTypeSchema xmlns:ct="http://schemas.microsoft.com/office/2006/metadata/contentType" xmlns:ma="http://schemas.microsoft.com/office/2006/metadata/properties/metaAttributes" ct:_="" ma:_="" ma:contentTypeName="HSBC Team Document" ma:contentTypeID="0x010100528BB31B57C32142822AE3D8EE75529A00F93186ECA8DB91419000FC7B4285339C00F1A886401503E748B39A5F15CBEB4C2D" ma:contentTypeVersion="5" ma:contentTypeDescription="" ma:contentTypeScope="" ma:versionID="5f0efc5224b1828748c8ebf8773b3130">
  <xsd:schema xmlns:xsd="http://www.w3.org/2001/XMLSchema" xmlns:xs="http://www.w3.org/2001/XMLSchema" xmlns:p="http://schemas.microsoft.com/office/2006/metadata/properties" xmlns:ns2="3dfd6813-1a81-4f69-9ad2-62047c79eece" targetNamespace="http://schemas.microsoft.com/office/2006/metadata/properties" ma:root="true" ma:fieldsID="8ad420d0d86098fcd4fa2fb680cf7b8d" ns2:_="">
    <xsd:import namespace="3dfd6813-1a81-4f69-9ad2-62047c79eece"/>
    <xsd:element name="properties">
      <xsd:complexType>
        <xsd:sequence>
          <xsd:element name="documentManagement">
            <xsd:complexType>
              <xsd:all>
                <xsd:element ref="ns2:hca22dd24bd74564bf6850e9888f0df5" minOccurs="0"/>
                <xsd:element ref="ns2:TaxCatchAll" minOccurs="0"/>
                <xsd:element ref="ns2:TaxCatchAllLabel" minOccurs="0"/>
                <xsd:element ref="ns2:Record_x0020_Hist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fd6813-1a81-4f69-9ad2-62047c79eece" elementFormDefault="qualified">
    <xsd:import namespace="http://schemas.microsoft.com/office/2006/documentManagement/types"/>
    <xsd:import namespace="http://schemas.microsoft.com/office/infopath/2007/PartnerControls"/>
    <xsd:element name="hca22dd24bd74564bf6850e9888f0df5" ma:index="8" nillable="true" ma:taxonomy="true" ma:internalName="hca22dd24bd74564bf6850e9888f0df5" ma:taxonomyFieldName="Classification" ma:displayName="Classification" ma:readOnly="false" ma:default="" ma:fieldId="{1ca22dd2-4bd7-4564-bf68-50e9888f0df5}" ma:sspId="7deb33d3-af6b-4b11-bf8d-82ee07054623" ma:termSetId="9490c9f1-7e17-46f2-b2cb-a54589aa6321"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60b32f7f-4810-4053-a6ee-1e49ef8fe36a}" ma:internalName="TaxCatchAll" ma:showField="CatchAllData"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60b32f7f-4810-4053-a6ee-1e49ef8fe36a}" ma:internalName="TaxCatchAllLabel" ma:readOnly="true" ma:showField="CatchAllDataLabel" ma:web="bfef116f-3f01-420a-b855-670923df1165">
      <xsd:complexType>
        <xsd:complexContent>
          <xsd:extension base="dms:MultiChoiceLookup">
            <xsd:sequence>
              <xsd:element name="Value" type="dms:Lookup" maxOccurs="unbounded" minOccurs="0" nillable="true"/>
            </xsd:sequence>
          </xsd:extension>
        </xsd:complexContent>
      </xsd:complexType>
    </xsd:element>
    <xsd:element name="Record_x0020_History" ma:index="12" nillable="true" ma:displayName="Record History" ma:internalName="Record_x0020_Histor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Record_x0020_History xmlns="3dfd6813-1a81-4f69-9ad2-62047c79eece" xsi:nil="true"/>
    <hca22dd24bd74564bf6850e9888f0df5 xmlns="3dfd6813-1a81-4f69-9ad2-62047c79eece">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cc9bba0a-7b81-4ee7-9e4e-e59466ef448b</TermId>
        </TermInfo>
      </Terms>
    </hca22dd24bd74564bf6850e9888f0df5>
    <TaxCatchAll xmlns="3dfd6813-1a81-4f69-9ad2-62047c79eece"/>
  </documentManagement>
</p:properties>
</file>

<file path=customXml/itemProps1.xml><?xml version="1.0" encoding="utf-8"?>
<ds:datastoreItem xmlns:ds="http://schemas.openxmlformats.org/officeDocument/2006/customXml" ds:itemID="{914673F7-328F-41D2-A609-BA61AB1C426F}">
  <ds:schemaRefs>
    <ds:schemaRef ds:uri="http://schemas.microsoft.com/sharepoint/v3/contenttype/forms"/>
  </ds:schemaRefs>
</ds:datastoreItem>
</file>

<file path=customXml/itemProps2.xml><?xml version="1.0" encoding="utf-8"?>
<ds:datastoreItem xmlns:ds="http://schemas.openxmlformats.org/officeDocument/2006/customXml" ds:itemID="{0678510D-4DE5-4F1A-B7A6-C94FAD617896}">
  <ds:schemaRefs>
    <ds:schemaRef ds:uri="Microsoft.SharePoint.Taxonomy.ContentTypeSync"/>
  </ds:schemaRefs>
</ds:datastoreItem>
</file>

<file path=customXml/itemProps3.xml><?xml version="1.0" encoding="utf-8"?>
<ds:datastoreItem xmlns:ds="http://schemas.openxmlformats.org/officeDocument/2006/customXml" ds:itemID="{F0146E96-658E-418A-BDBB-AA85ECFCA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fd6813-1a81-4f69-9ad2-62047c79ee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8353324-44FB-4EA3-9136-ED2EF226F21F}">
  <ds:schemaRefs>
    <ds:schemaRef ds:uri="http://schemas.microsoft.com/office/2006/metadata/properties"/>
    <ds:schemaRef ds:uri="http://purl.org/dc/elements/1.1/"/>
    <ds:schemaRef ds:uri="3dfd6813-1a81-4f69-9ad2-62047c79eece"/>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HSBC Template_16x9</Template>
  <TotalTime>502</TotalTime>
  <Words>320</Words>
  <Application>Microsoft Office PowerPoint</Application>
  <PresentationFormat>Widescreen</PresentationFormat>
  <Paragraphs>100</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Helvetica Neue for HSBC Lt</vt:lpstr>
      <vt:lpstr>Symbol</vt:lpstr>
      <vt:lpstr>Univers Next for HSBC Light</vt:lpstr>
      <vt:lpstr>Univers Next for HSBC Medium</vt:lpstr>
      <vt:lpstr>Wingdings</vt:lpstr>
      <vt:lpstr>Wingdings 2</vt:lpstr>
      <vt:lpstr>HSBC Template_16x9</vt:lpstr>
      <vt:lpstr>Introduction to Neural Networks</vt:lpstr>
      <vt:lpstr>PowerPoint Presentation</vt:lpstr>
      <vt:lpstr>PowerPoint Presentation</vt:lpstr>
      <vt:lpstr>Why neural network ?</vt:lpstr>
      <vt:lpstr>Why neural network ?</vt:lpstr>
      <vt:lpstr>Why neural network ?</vt:lpstr>
      <vt:lpstr>Why neural network ?</vt:lpstr>
      <vt:lpstr>Why neural network ?</vt:lpstr>
      <vt:lpstr>PowerPoint Presentation</vt:lpstr>
      <vt:lpstr>Neural Networks</vt:lpstr>
      <vt:lpstr>Defining Neural Network </vt:lpstr>
      <vt:lpstr>Neural Network</vt:lpstr>
      <vt:lpstr>Neural Network</vt:lpstr>
      <vt:lpstr>Neural Network</vt:lpstr>
      <vt:lpstr>Neural Network</vt:lpstr>
      <vt:lpstr>Neural Network</vt:lpstr>
      <vt:lpstr>Neural Network</vt:lpstr>
      <vt:lpstr>What is a Neuron</vt:lpstr>
      <vt:lpstr>What is a Neuron Network</vt:lpstr>
      <vt:lpstr>Input layer and activation</vt:lpstr>
      <vt:lpstr>Output layer and Hidden Layer</vt:lpstr>
      <vt:lpstr>Complete Picture</vt:lpstr>
      <vt:lpstr>What are the Layers Doing ?</vt:lpstr>
      <vt:lpstr>What are the Layers Doing ?</vt:lpstr>
      <vt:lpstr>Weights</vt:lpstr>
      <vt:lpstr>Activation function and Bias</vt:lpstr>
      <vt:lpstr>Updated definition of neurons</vt:lpstr>
      <vt:lpstr>Training Process</vt:lpstr>
      <vt:lpstr>PowerPoint Presentation</vt:lpstr>
      <vt:lpstr>Handwritten digits classification</vt:lpstr>
      <vt:lpstr>MNIST dataset</vt:lpstr>
      <vt:lpstr>Goal ?</vt:lpstr>
      <vt:lpstr>Expected training process</vt:lpstr>
      <vt:lpstr>Coding Time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keywords>INTERNAL</cp:keywords>
  <dc:description>INTERNAL</dc:description>
  <cp:lastModifiedBy>Ishan</cp:lastModifiedBy>
  <cp:revision>53</cp:revision>
  <dcterms:created xsi:type="dcterms:W3CDTF">2018-01-09T15:24:09Z</dcterms:created>
  <dcterms:modified xsi:type="dcterms:W3CDTF">2019-03-04T07:27:03Z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oters">
    <vt:lpwstr>Footers</vt:lpwstr>
  </property>
  <property fmtid="{D5CDD505-2E9C-101B-9397-08002B2CF9AE}" pid="3" name="DocClassification">
    <vt:lpwstr>CLAINTERN</vt:lpwstr>
  </property>
  <property fmtid="{D5CDD505-2E9C-101B-9397-08002B2CF9AE}" pid="4" name="Classification">
    <vt:lpwstr>INTERNAL</vt:lpwstr>
  </property>
  <property fmtid="{D5CDD505-2E9C-101B-9397-08002B2CF9AE}" pid="5" name="ContentTypeId">
    <vt:lpwstr>0x010100528BB31B57C32142822AE3D8EE75529A00F93186ECA8DB91419000FC7B4285339C00F1A886401503E748B39A5F15CBEB4C2D</vt:lpwstr>
  </property>
  <property fmtid="{D5CDD505-2E9C-101B-9397-08002B2CF9AE}" pid="6" name="Source">
    <vt:lpwstr>Internal</vt:lpwstr>
  </property>
</Properties>
</file>